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7" r:id="rId2"/>
    <p:sldId id="256" r:id="rId3"/>
    <p:sldId id="258" r:id="rId4"/>
    <p:sldId id="270" r:id="rId5"/>
    <p:sldId id="272" r:id="rId6"/>
    <p:sldId id="259" r:id="rId7"/>
    <p:sldId id="271" r:id="rId8"/>
    <p:sldId id="260" r:id="rId9"/>
    <p:sldId id="261" r:id="rId10"/>
    <p:sldId id="265" r:id="rId11"/>
    <p:sldId id="264" r:id="rId12"/>
    <p:sldId id="262" r:id="rId13"/>
    <p:sldId id="263" r:id="rId14"/>
    <p:sldId id="267" r:id="rId15"/>
    <p:sldId id="268" r:id="rId16"/>
    <p:sldId id="269" r:id="rId17"/>
    <p:sldId id="266"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A13E0-0F18-45C8-9614-2EDE193A1BCB}" type="datetimeFigureOut">
              <a:rPr lang="en-GB" smtClean="0"/>
              <a:t>16/12/2021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A4B3F-B277-46A5-9835-F22ECB32366E}" type="slidenum">
              <a:rPr lang="en-GB" smtClean="0"/>
              <a:t>‹#›</a:t>
            </a:fld>
            <a:endParaRPr lang="en-GB"/>
          </a:p>
        </p:txBody>
      </p:sp>
    </p:spTree>
    <p:extLst>
      <p:ext uri="{BB962C8B-B14F-4D97-AF65-F5344CB8AC3E}">
        <p14:creationId xmlns:p14="http://schemas.microsoft.com/office/powerpoint/2010/main" val="4163679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1</a:t>
            </a:fld>
            <a:endParaRPr lang="en-GB"/>
          </a:p>
        </p:txBody>
      </p:sp>
    </p:spTree>
    <p:extLst>
      <p:ext uri="{BB962C8B-B14F-4D97-AF65-F5344CB8AC3E}">
        <p14:creationId xmlns:p14="http://schemas.microsoft.com/office/powerpoint/2010/main" val="3274284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10</a:t>
            </a:fld>
            <a:endParaRPr lang="en-GB"/>
          </a:p>
        </p:txBody>
      </p:sp>
    </p:spTree>
    <p:extLst>
      <p:ext uri="{BB962C8B-B14F-4D97-AF65-F5344CB8AC3E}">
        <p14:creationId xmlns:p14="http://schemas.microsoft.com/office/powerpoint/2010/main" val="2551010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11</a:t>
            </a:fld>
            <a:endParaRPr lang="en-GB"/>
          </a:p>
        </p:txBody>
      </p:sp>
    </p:spTree>
    <p:extLst>
      <p:ext uri="{BB962C8B-B14F-4D97-AF65-F5344CB8AC3E}">
        <p14:creationId xmlns:p14="http://schemas.microsoft.com/office/powerpoint/2010/main" val="4195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12</a:t>
            </a:fld>
            <a:endParaRPr lang="en-GB"/>
          </a:p>
        </p:txBody>
      </p:sp>
    </p:spTree>
    <p:extLst>
      <p:ext uri="{BB962C8B-B14F-4D97-AF65-F5344CB8AC3E}">
        <p14:creationId xmlns:p14="http://schemas.microsoft.com/office/powerpoint/2010/main" val="2522052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13</a:t>
            </a:fld>
            <a:endParaRPr lang="en-GB"/>
          </a:p>
        </p:txBody>
      </p:sp>
    </p:spTree>
    <p:extLst>
      <p:ext uri="{BB962C8B-B14F-4D97-AF65-F5344CB8AC3E}">
        <p14:creationId xmlns:p14="http://schemas.microsoft.com/office/powerpoint/2010/main" val="269188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14</a:t>
            </a:fld>
            <a:endParaRPr lang="en-GB"/>
          </a:p>
        </p:txBody>
      </p:sp>
    </p:spTree>
    <p:extLst>
      <p:ext uri="{BB962C8B-B14F-4D97-AF65-F5344CB8AC3E}">
        <p14:creationId xmlns:p14="http://schemas.microsoft.com/office/powerpoint/2010/main" val="918380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15</a:t>
            </a:fld>
            <a:endParaRPr lang="en-GB"/>
          </a:p>
        </p:txBody>
      </p:sp>
    </p:spTree>
    <p:extLst>
      <p:ext uri="{BB962C8B-B14F-4D97-AF65-F5344CB8AC3E}">
        <p14:creationId xmlns:p14="http://schemas.microsoft.com/office/powerpoint/2010/main" val="4267541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16</a:t>
            </a:fld>
            <a:endParaRPr lang="en-GB"/>
          </a:p>
        </p:txBody>
      </p:sp>
    </p:spTree>
    <p:extLst>
      <p:ext uri="{BB962C8B-B14F-4D97-AF65-F5344CB8AC3E}">
        <p14:creationId xmlns:p14="http://schemas.microsoft.com/office/powerpoint/2010/main" val="1814618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17</a:t>
            </a:fld>
            <a:endParaRPr lang="en-GB"/>
          </a:p>
        </p:txBody>
      </p:sp>
    </p:spTree>
    <p:extLst>
      <p:ext uri="{BB962C8B-B14F-4D97-AF65-F5344CB8AC3E}">
        <p14:creationId xmlns:p14="http://schemas.microsoft.com/office/powerpoint/2010/main" val="2554097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18</a:t>
            </a:fld>
            <a:endParaRPr lang="en-GB"/>
          </a:p>
        </p:txBody>
      </p:sp>
    </p:spTree>
    <p:extLst>
      <p:ext uri="{BB962C8B-B14F-4D97-AF65-F5344CB8AC3E}">
        <p14:creationId xmlns:p14="http://schemas.microsoft.com/office/powerpoint/2010/main" val="2330568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2</a:t>
            </a:fld>
            <a:endParaRPr lang="en-GB"/>
          </a:p>
        </p:txBody>
      </p:sp>
    </p:spTree>
    <p:extLst>
      <p:ext uri="{BB962C8B-B14F-4D97-AF65-F5344CB8AC3E}">
        <p14:creationId xmlns:p14="http://schemas.microsoft.com/office/powerpoint/2010/main" val="3961067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3</a:t>
            </a:fld>
            <a:endParaRPr lang="en-GB"/>
          </a:p>
        </p:txBody>
      </p:sp>
    </p:spTree>
    <p:extLst>
      <p:ext uri="{BB962C8B-B14F-4D97-AF65-F5344CB8AC3E}">
        <p14:creationId xmlns:p14="http://schemas.microsoft.com/office/powerpoint/2010/main" val="2591443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4</a:t>
            </a:fld>
            <a:endParaRPr lang="en-GB"/>
          </a:p>
        </p:txBody>
      </p:sp>
    </p:spTree>
    <p:extLst>
      <p:ext uri="{BB962C8B-B14F-4D97-AF65-F5344CB8AC3E}">
        <p14:creationId xmlns:p14="http://schemas.microsoft.com/office/powerpoint/2010/main" val="134921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5</a:t>
            </a:fld>
            <a:endParaRPr lang="en-GB"/>
          </a:p>
        </p:txBody>
      </p:sp>
    </p:spTree>
    <p:extLst>
      <p:ext uri="{BB962C8B-B14F-4D97-AF65-F5344CB8AC3E}">
        <p14:creationId xmlns:p14="http://schemas.microsoft.com/office/powerpoint/2010/main" val="866133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6</a:t>
            </a:fld>
            <a:endParaRPr lang="en-GB"/>
          </a:p>
        </p:txBody>
      </p:sp>
    </p:spTree>
    <p:extLst>
      <p:ext uri="{BB962C8B-B14F-4D97-AF65-F5344CB8AC3E}">
        <p14:creationId xmlns:p14="http://schemas.microsoft.com/office/powerpoint/2010/main" val="3974281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7</a:t>
            </a:fld>
            <a:endParaRPr lang="en-GB"/>
          </a:p>
        </p:txBody>
      </p:sp>
    </p:spTree>
    <p:extLst>
      <p:ext uri="{BB962C8B-B14F-4D97-AF65-F5344CB8AC3E}">
        <p14:creationId xmlns:p14="http://schemas.microsoft.com/office/powerpoint/2010/main" val="4293775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8</a:t>
            </a:fld>
            <a:endParaRPr lang="en-GB"/>
          </a:p>
        </p:txBody>
      </p:sp>
    </p:spTree>
    <p:extLst>
      <p:ext uri="{BB962C8B-B14F-4D97-AF65-F5344CB8AC3E}">
        <p14:creationId xmlns:p14="http://schemas.microsoft.com/office/powerpoint/2010/main" val="699540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9A4B3F-B277-46A5-9835-F22ECB32366E}" type="slidenum">
              <a:rPr lang="en-GB" smtClean="0"/>
              <a:t>9</a:t>
            </a:fld>
            <a:endParaRPr lang="en-GB"/>
          </a:p>
        </p:txBody>
      </p:sp>
    </p:spTree>
    <p:extLst>
      <p:ext uri="{BB962C8B-B14F-4D97-AF65-F5344CB8AC3E}">
        <p14:creationId xmlns:p14="http://schemas.microsoft.com/office/powerpoint/2010/main" val="385429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92DE01-836D-4420-8CFD-352BE9A4FFF2}" type="datetimeFigureOut">
              <a:rPr lang="en-GB" smtClean="0"/>
              <a:t>16/12/2021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274727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2DE01-836D-4420-8CFD-352BE9A4FFF2}" type="datetimeFigureOut">
              <a:rPr lang="en-GB" smtClean="0"/>
              <a:t>16/12/2021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4088002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2DE01-836D-4420-8CFD-352BE9A4FFF2}" type="datetimeFigureOut">
              <a:rPr lang="en-GB" smtClean="0"/>
              <a:t>16/12/2021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3204031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2DE01-836D-4420-8CFD-352BE9A4FFF2}" type="datetimeFigureOut">
              <a:rPr lang="en-GB" smtClean="0"/>
              <a:t>16/12/2021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D4A3B1-30A6-47CE-AACC-6407F26A5519}"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85053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92DE01-836D-4420-8CFD-352BE9A4FFF2}" type="datetimeFigureOut">
              <a:rPr lang="en-GB" smtClean="0"/>
              <a:t>16/12/2021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382520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92DE01-836D-4420-8CFD-352BE9A4FFF2}" type="datetimeFigureOut">
              <a:rPr lang="en-GB" smtClean="0"/>
              <a:t>16/12/2021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3977145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92DE01-836D-4420-8CFD-352BE9A4FFF2}" type="datetimeFigureOut">
              <a:rPr lang="en-GB" smtClean="0"/>
              <a:t>16/12/2021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1382645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2DE01-836D-4420-8CFD-352BE9A4FFF2}" type="datetimeFigureOut">
              <a:rPr lang="en-GB" smtClean="0"/>
              <a:t>16/12/2021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2881217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2DE01-836D-4420-8CFD-352BE9A4FFF2}" type="datetimeFigureOut">
              <a:rPr lang="en-GB" smtClean="0"/>
              <a:t>16/12/2021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2661896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92DE01-836D-4420-8CFD-352BE9A4FFF2}" type="datetimeFigureOut">
              <a:rPr lang="en-GB" smtClean="0"/>
              <a:t>16/12/2021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2641957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92DE01-836D-4420-8CFD-352BE9A4FFF2}" type="datetimeFigureOut">
              <a:rPr lang="en-GB" smtClean="0"/>
              <a:t>16/12/2021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1485517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92DE01-836D-4420-8CFD-352BE9A4FFF2}" type="datetimeFigureOut">
              <a:rPr lang="en-GB" smtClean="0"/>
              <a:t>16/12/2021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264493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92DE01-836D-4420-8CFD-352BE9A4FFF2}" type="datetimeFigureOut">
              <a:rPr lang="en-GB" smtClean="0"/>
              <a:t>16/12/2021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3015000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92DE01-836D-4420-8CFD-352BE9A4FFF2}" type="datetimeFigureOut">
              <a:rPr lang="en-GB" smtClean="0"/>
              <a:t>16/12/2021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3381386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92DE01-836D-4420-8CFD-352BE9A4FFF2}" type="datetimeFigureOut">
              <a:rPr lang="en-GB" smtClean="0"/>
              <a:t>16/12/2021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39860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92DE01-836D-4420-8CFD-352BE9A4FFF2}" type="datetimeFigureOut">
              <a:rPr lang="en-GB" smtClean="0"/>
              <a:t>16/12/2021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121669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92DE01-836D-4420-8CFD-352BE9A4FFF2}" type="datetimeFigureOut">
              <a:rPr lang="en-GB" smtClean="0"/>
              <a:t>16/12/2021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D4A3B1-30A6-47CE-AACC-6407F26A5519}" type="slidenum">
              <a:rPr lang="en-GB" smtClean="0"/>
              <a:t>‹#›</a:t>
            </a:fld>
            <a:endParaRPr lang="en-GB"/>
          </a:p>
        </p:txBody>
      </p:sp>
    </p:spTree>
    <p:extLst>
      <p:ext uri="{BB962C8B-B14F-4D97-AF65-F5344CB8AC3E}">
        <p14:creationId xmlns:p14="http://schemas.microsoft.com/office/powerpoint/2010/main" val="417453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A92DE01-836D-4420-8CFD-352BE9A4FFF2}" type="datetimeFigureOut">
              <a:rPr lang="en-GB" smtClean="0"/>
              <a:t>16/12/2021</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3D4A3B1-30A6-47CE-AACC-6407F26A5519}" type="slidenum">
              <a:rPr lang="en-GB" smtClean="0"/>
              <a:t>‹#›</a:t>
            </a:fld>
            <a:endParaRPr lang="en-GB"/>
          </a:p>
        </p:txBody>
      </p:sp>
    </p:spTree>
    <p:extLst>
      <p:ext uri="{BB962C8B-B14F-4D97-AF65-F5344CB8AC3E}">
        <p14:creationId xmlns:p14="http://schemas.microsoft.com/office/powerpoint/2010/main" val="14204097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hyperlink" Target="https://www1.cs.columbia.edu/CAVE/publications/pdfs/Oren_SIGGRAPH94.pdf" TargetMode="External"/><Relationship Id="rId3" Type="http://schemas.openxmlformats.org/officeDocument/2006/relationships/hyperlink" Target="https://learnopengl.com/PBR/Theory" TargetMode="External"/><Relationship Id="rId7" Type="http://schemas.openxmlformats.org/officeDocument/2006/relationships/hyperlink" Target="https://www.researchgate.net/publication/3761219_Investigation_on_the_Torrance-Sparrow_specular_BRDF_model"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jcgt.org/published/0007/04/01/slides.pdf" TargetMode="External"/><Relationship Id="rId5" Type="http://schemas.openxmlformats.org/officeDocument/2006/relationships/hyperlink" Target="https://www.cs.drexel.edu/~david/Classes/CS431/Lectures/BRDF.pdf" TargetMode="External"/><Relationship Id="rId4" Type="http://schemas.openxmlformats.org/officeDocument/2006/relationships/hyperlink" Target="https://mimosa-pudica.net/improved-oren-nayar.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cs.cornell.edu/~srm/publications/EGSR07-btdf.pdf"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www.graphics.cornell.edu/~westin/pubs/TorranceSparrowJOSA1967.pdf" TargetMode="External"/><Relationship Id="rId4" Type="http://schemas.openxmlformats.org/officeDocument/2006/relationships/hyperlink" Target="https://jcgt.org/published/0007/04/01/paper.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CA6D51-3691-4BB2-9153-77FA539CF9E8}"/>
              </a:ext>
            </a:extLst>
          </p:cNvPr>
          <p:cNvSpPr/>
          <p:nvPr/>
        </p:nvSpPr>
        <p:spPr>
          <a:xfrm>
            <a:off x="1496824" y="2551837"/>
            <a:ext cx="9198351" cy="1754326"/>
          </a:xfrm>
          <a:prstGeom prst="rect">
            <a:avLst/>
          </a:prstGeom>
          <a:noFill/>
        </p:spPr>
        <p:txBody>
          <a:bodyPr wrap="none" lIns="91440" tIns="45720" rIns="91440" bIns="45720">
            <a:spAutoFit/>
          </a:bodyPr>
          <a:lstStyle/>
          <a:p>
            <a:pPr algn="ctr"/>
            <a:r>
              <a:rPr lang="en-US" sz="5400" b="1" spc="50" dirty="0">
                <a:ln w="0"/>
                <a:effectLst>
                  <a:innerShdw blurRad="63500" dist="50800" dir="13500000">
                    <a:srgbClr val="000000">
                      <a:alpha val="50000"/>
                    </a:srgbClr>
                  </a:innerShdw>
                </a:effectLst>
              </a:rPr>
              <a:t>Graphics and Computational</a:t>
            </a:r>
          </a:p>
          <a:p>
            <a:pPr algn="ctr"/>
            <a:r>
              <a:rPr lang="en-US" sz="5400" b="1" cap="none" spc="50" dirty="0">
                <a:ln w="0"/>
                <a:effectLst>
                  <a:innerShdw blurRad="63500" dist="50800" dir="13500000">
                    <a:srgbClr val="000000">
                      <a:alpha val="50000"/>
                    </a:srgbClr>
                  </a:innerShdw>
                </a:effectLst>
              </a:rPr>
              <a:t>Programming</a:t>
            </a:r>
          </a:p>
        </p:txBody>
      </p:sp>
    </p:spTree>
    <p:extLst>
      <p:ext uri="{BB962C8B-B14F-4D97-AF65-F5344CB8AC3E}">
        <p14:creationId xmlns:p14="http://schemas.microsoft.com/office/powerpoint/2010/main" val="4147287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6932219"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Quantitative Analysis</a:t>
            </a:r>
            <a:endParaRPr lang="en-US" sz="5400" b="1" cap="none" spc="50" dirty="0">
              <a:ln w="0"/>
              <a:effectLst>
                <a:innerShdw blurRad="63500" dist="50800" dir="13500000">
                  <a:srgbClr val="000000">
                    <a:alpha val="50000"/>
                  </a:srgbClr>
                </a:innerShdw>
              </a:effectLst>
            </a:endParaRPr>
          </a:p>
        </p:txBody>
      </p:sp>
      <p:pic>
        <p:nvPicPr>
          <p:cNvPr id="3" name="Picture 2">
            <a:extLst>
              <a:ext uri="{FF2B5EF4-FFF2-40B4-BE49-F238E27FC236}">
                <a16:creationId xmlns:a16="http://schemas.microsoft.com/office/drawing/2014/main" id="{F666319F-CCA2-4948-A4FE-237AC64716C1}"/>
              </a:ext>
            </a:extLst>
          </p:cNvPr>
          <p:cNvPicPr>
            <a:picLocks noChangeAspect="1"/>
          </p:cNvPicPr>
          <p:nvPr/>
        </p:nvPicPr>
        <p:blipFill rotWithShape="1">
          <a:blip r:embed="rId3"/>
          <a:srcRect r="9926"/>
          <a:stretch/>
        </p:blipFill>
        <p:spPr>
          <a:xfrm>
            <a:off x="602667" y="1568332"/>
            <a:ext cx="10981884" cy="3721336"/>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C1CD8F8F-3BC6-4BE0-B2A9-D3C68F416C1F}"/>
              </a:ext>
            </a:extLst>
          </p:cNvPr>
          <p:cNvSpPr txBox="1"/>
          <p:nvPr/>
        </p:nvSpPr>
        <p:spPr>
          <a:xfrm>
            <a:off x="1237463" y="5771526"/>
            <a:ext cx="9712291" cy="584775"/>
          </a:xfrm>
          <a:prstGeom prst="rect">
            <a:avLst/>
          </a:prstGeom>
          <a:noFill/>
        </p:spPr>
        <p:txBody>
          <a:bodyPr wrap="square" rtlCol="0">
            <a:spAutoFit/>
          </a:bodyPr>
          <a:lstStyle/>
          <a:p>
            <a:r>
              <a:rPr lang="en-GB" sz="1600" dirty="0"/>
              <a:t>Each shader was tested over the course of several frame. This data was averaged and stored for each count of lights – from 1 to 13.</a:t>
            </a:r>
          </a:p>
        </p:txBody>
      </p:sp>
    </p:spTree>
    <p:extLst>
      <p:ext uri="{BB962C8B-B14F-4D97-AF65-F5344CB8AC3E}">
        <p14:creationId xmlns:p14="http://schemas.microsoft.com/office/powerpoint/2010/main" val="3894914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6932219"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Quantitative Analysis</a:t>
            </a:r>
            <a:endParaRPr lang="en-US" sz="5400" b="1" cap="none" spc="50" dirty="0">
              <a:ln w="0"/>
              <a:effectLst>
                <a:innerShdw blurRad="63500" dist="50800" dir="13500000">
                  <a:srgbClr val="000000">
                    <a:alpha val="50000"/>
                  </a:srgbClr>
                </a:innerShdw>
              </a:effectLst>
            </a:endParaRPr>
          </a:p>
        </p:txBody>
      </p:sp>
      <p:pic>
        <p:nvPicPr>
          <p:cNvPr id="3" name="Picture 2">
            <a:extLst>
              <a:ext uri="{FF2B5EF4-FFF2-40B4-BE49-F238E27FC236}">
                <a16:creationId xmlns:a16="http://schemas.microsoft.com/office/drawing/2014/main" id="{512B1082-96F2-47CC-AD59-ED447143E5CE}"/>
              </a:ext>
            </a:extLst>
          </p:cNvPr>
          <p:cNvPicPr>
            <a:picLocks noChangeAspect="1"/>
          </p:cNvPicPr>
          <p:nvPr/>
        </p:nvPicPr>
        <p:blipFill>
          <a:blip r:embed="rId3"/>
          <a:stretch>
            <a:fillRect/>
          </a:stretch>
        </p:blipFill>
        <p:spPr>
          <a:xfrm>
            <a:off x="587963" y="1450733"/>
            <a:ext cx="11016074" cy="3956533"/>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6D18D392-6A74-4382-8302-8965144C26AF}"/>
              </a:ext>
            </a:extLst>
          </p:cNvPr>
          <p:cNvSpPr txBox="1"/>
          <p:nvPr/>
        </p:nvSpPr>
        <p:spPr>
          <a:xfrm>
            <a:off x="1239854" y="5781595"/>
            <a:ext cx="9712291" cy="584775"/>
          </a:xfrm>
          <a:prstGeom prst="rect">
            <a:avLst/>
          </a:prstGeom>
          <a:noFill/>
        </p:spPr>
        <p:txBody>
          <a:bodyPr wrap="square" rtlCol="0">
            <a:spAutoFit/>
          </a:bodyPr>
          <a:lstStyle/>
          <a:p>
            <a:r>
              <a:rPr lang="en-GB" sz="1600" dirty="0"/>
              <a:t>Once all averages where calculated a graph was created, showing how each shader handled the multiple light sources.</a:t>
            </a:r>
          </a:p>
        </p:txBody>
      </p:sp>
    </p:spTree>
    <p:extLst>
      <p:ext uri="{BB962C8B-B14F-4D97-AF65-F5344CB8AC3E}">
        <p14:creationId xmlns:p14="http://schemas.microsoft.com/office/powerpoint/2010/main" val="3109231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AB539F-9F08-44B6-BC17-2F96C60669AC}"/>
              </a:ext>
            </a:extLst>
          </p:cNvPr>
          <p:cNvPicPr>
            <a:picLocks noChangeAspect="1"/>
          </p:cNvPicPr>
          <p:nvPr/>
        </p:nvPicPr>
        <p:blipFill rotWithShape="1">
          <a:blip r:embed="rId3"/>
          <a:srcRect l="855" t="2617" r="1571" b="2235"/>
          <a:stretch/>
        </p:blipFill>
        <p:spPr>
          <a:xfrm>
            <a:off x="602667" y="1709576"/>
            <a:ext cx="4730489" cy="2880000"/>
          </a:xfrm>
          <a:prstGeom prst="rect">
            <a:avLst/>
          </a:prstGeom>
        </p:spPr>
      </p:pic>
      <p:sp>
        <p:nvSpPr>
          <p:cNvPr id="7" name="TextBox 6">
            <a:extLst>
              <a:ext uri="{FF2B5EF4-FFF2-40B4-BE49-F238E27FC236}">
                <a16:creationId xmlns:a16="http://schemas.microsoft.com/office/drawing/2014/main" id="{B865EFC1-81F2-4B27-A59B-DC896CEAC9FA}"/>
              </a:ext>
            </a:extLst>
          </p:cNvPr>
          <p:cNvSpPr txBox="1"/>
          <p:nvPr/>
        </p:nvSpPr>
        <p:spPr>
          <a:xfrm>
            <a:off x="1239854" y="5097440"/>
            <a:ext cx="9712291" cy="1077218"/>
          </a:xfrm>
          <a:prstGeom prst="rect">
            <a:avLst/>
          </a:prstGeom>
          <a:noFill/>
        </p:spPr>
        <p:txBody>
          <a:bodyPr wrap="square" rtlCol="0">
            <a:spAutoFit/>
          </a:bodyPr>
          <a:lstStyle/>
          <a:p>
            <a:r>
              <a:rPr lang="en-GB" sz="1600" dirty="0"/>
              <a:t>Though the results where a bit unpredictable, a trend did appear to form – The Torrance-Sparrow model appeared to start of better however appeared like it would perform the worst with more lights. While the simple Phong shader appeared the most erratic, it didn’t appear to trend upwards as steeply as the two other PBR shaders – somewhat unsurprisingly.</a:t>
            </a:r>
          </a:p>
        </p:txBody>
      </p:sp>
      <p:sp>
        <p:nvSpPr>
          <p:cNvPr id="8" name="Rectangle 7">
            <a:extLst>
              <a:ext uri="{FF2B5EF4-FFF2-40B4-BE49-F238E27FC236}">
                <a16:creationId xmlns:a16="http://schemas.microsoft.com/office/drawing/2014/main" id="{E8F04F64-5CAC-4066-A14D-C7AD3B4ABA08}"/>
              </a:ext>
            </a:extLst>
          </p:cNvPr>
          <p:cNvSpPr/>
          <p:nvPr/>
        </p:nvSpPr>
        <p:spPr>
          <a:xfrm>
            <a:off x="602667" y="430074"/>
            <a:ext cx="6932219"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Quantitative Analysis</a:t>
            </a:r>
            <a:endParaRPr lang="en-US" sz="5400" b="1" cap="none" spc="50" dirty="0">
              <a:ln w="0"/>
              <a:effectLst>
                <a:innerShdw blurRad="63500" dist="50800" dir="13500000">
                  <a:srgbClr val="000000">
                    <a:alpha val="50000"/>
                  </a:srgbClr>
                </a:innerShdw>
              </a:effectLst>
            </a:endParaRPr>
          </a:p>
        </p:txBody>
      </p:sp>
      <p:pic>
        <p:nvPicPr>
          <p:cNvPr id="10" name="Picture 9">
            <a:extLst>
              <a:ext uri="{FF2B5EF4-FFF2-40B4-BE49-F238E27FC236}">
                <a16:creationId xmlns:a16="http://schemas.microsoft.com/office/drawing/2014/main" id="{BFDF077E-C406-49AA-BF75-11C5B539C8D4}"/>
              </a:ext>
            </a:extLst>
          </p:cNvPr>
          <p:cNvPicPr>
            <a:picLocks noChangeAspect="1"/>
          </p:cNvPicPr>
          <p:nvPr/>
        </p:nvPicPr>
        <p:blipFill rotWithShape="1">
          <a:blip r:embed="rId4"/>
          <a:srcRect l="993" t="1487" r="1366" b="2175"/>
          <a:stretch/>
        </p:blipFill>
        <p:spPr>
          <a:xfrm>
            <a:off x="6858846" y="1709576"/>
            <a:ext cx="4675286" cy="2880000"/>
          </a:xfrm>
          <a:prstGeom prst="rect">
            <a:avLst/>
          </a:prstGeom>
        </p:spPr>
      </p:pic>
    </p:spTree>
    <p:extLst>
      <p:ext uri="{BB962C8B-B14F-4D97-AF65-F5344CB8AC3E}">
        <p14:creationId xmlns:p14="http://schemas.microsoft.com/office/powerpoint/2010/main" val="26440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6688562" cy="1292662"/>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Qualitative Analysis </a:t>
            </a:r>
          </a:p>
          <a:p>
            <a:r>
              <a:rPr lang="en-US" sz="2400" b="1" spc="50" dirty="0">
                <a:ln w="0"/>
                <a:effectLst>
                  <a:innerShdw blurRad="63500" dist="50800" dir="13500000">
                    <a:srgbClr val="000000">
                      <a:alpha val="50000"/>
                    </a:srgbClr>
                  </a:innerShdw>
                </a:effectLst>
              </a:rPr>
              <a:t>- (Phong)</a:t>
            </a:r>
            <a:endParaRPr lang="en-US" sz="5400" b="1" spc="50" dirty="0">
              <a:ln w="0"/>
              <a:effectLst>
                <a:innerShdw blurRad="63500" dist="50800" dir="13500000">
                  <a:srgbClr val="000000">
                    <a:alpha val="50000"/>
                  </a:srgbClr>
                </a:innerShdw>
              </a:effectLst>
            </a:endParaRPr>
          </a:p>
        </p:txBody>
      </p:sp>
      <p:pic>
        <p:nvPicPr>
          <p:cNvPr id="3" name="Picture 2">
            <a:extLst>
              <a:ext uri="{FF2B5EF4-FFF2-40B4-BE49-F238E27FC236}">
                <a16:creationId xmlns:a16="http://schemas.microsoft.com/office/drawing/2014/main" id="{1D57866B-37ED-4151-82D9-739EB0A5749D}"/>
              </a:ext>
            </a:extLst>
          </p:cNvPr>
          <p:cNvPicPr>
            <a:picLocks noChangeAspect="1"/>
          </p:cNvPicPr>
          <p:nvPr/>
        </p:nvPicPr>
        <p:blipFill>
          <a:blip r:embed="rId3"/>
          <a:stretch>
            <a:fillRect/>
          </a:stretch>
        </p:blipFill>
        <p:spPr>
          <a:xfrm>
            <a:off x="267169" y="2357174"/>
            <a:ext cx="2005405" cy="1452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9BC8DF70-DEC9-41F4-A7F7-141E15FF0100}"/>
              </a:ext>
            </a:extLst>
          </p:cNvPr>
          <p:cNvPicPr>
            <a:picLocks noChangeAspect="1"/>
          </p:cNvPicPr>
          <p:nvPr/>
        </p:nvPicPr>
        <p:blipFill rotWithShape="1">
          <a:blip r:embed="rId4"/>
          <a:srcRect t="13468"/>
          <a:stretch/>
        </p:blipFill>
        <p:spPr>
          <a:xfrm>
            <a:off x="267168" y="4106161"/>
            <a:ext cx="2005404" cy="1758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9B64CB2A-F876-4CE5-B95D-834404EA0EBE}"/>
              </a:ext>
            </a:extLst>
          </p:cNvPr>
          <p:cNvPicPr>
            <a:picLocks noChangeAspect="1"/>
          </p:cNvPicPr>
          <p:nvPr/>
        </p:nvPicPr>
        <p:blipFill>
          <a:blip r:embed="rId5"/>
          <a:stretch>
            <a:fillRect/>
          </a:stretch>
        </p:blipFill>
        <p:spPr>
          <a:xfrm rot="5400000">
            <a:off x="2250472" y="3240498"/>
            <a:ext cx="2082127" cy="1508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C37CAE7-497B-497E-B827-5277AC55002F}"/>
              </a:ext>
            </a:extLst>
          </p:cNvPr>
          <p:cNvPicPr>
            <a:picLocks noChangeAspect="1"/>
          </p:cNvPicPr>
          <p:nvPr/>
        </p:nvPicPr>
        <p:blipFill>
          <a:blip r:embed="rId6"/>
          <a:stretch>
            <a:fillRect/>
          </a:stretch>
        </p:blipFill>
        <p:spPr>
          <a:xfrm>
            <a:off x="4617532" y="2018531"/>
            <a:ext cx="3471490" cy="21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C90CC3B0-B012-4E2C-B549-F2EF67C55DDA}"/>
              </a:ext>
            </a:extLst>
          </p:cNvPr>
          <p:cNvPicPr>
            <a:picLocks noChangeAspect="1"/>
          </p:cNvPicPr>
          <p:nvPr/>
        </p:nvPicPr>
        <p:blipFill>
          <a:blip r:embed="rId7"/>
          <a:stretch>
            <a:fillRect/>
          </a:stretch>
        </p:blipFill>
        <p:spPr>
          <a:xfrm>
            <a:off x="8524748" y="2004092"/>
            <a:ext cx="3471490" cy="21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74EABDE3-98E1-45CF-BFCF-23A0CD39215C}"/>
              </a:ext>
            </a:extLst>
          </p:cNvPr>
          <p:cNvSpPr txBox="1"/>
          <p:nvPr/>
        </p:nvSpPr>
        <p:spPr>
          <a:xfrm>
            <a:off x="4617532" y="4856726"/>
            <a:ext cx="6995970"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t>Phong really doesn’t measure up to the shininess of metal, though this might be somewhat of and unfair comparison given the “</a:t>
            </a:r>
            <a:r>
              <a:rPr lang="en-GB" sz="1600" dirty="0" err="1"/>
              <a:t>in_Roughness</a:t>
            </a:r>
            <a:r>
              <a:rPr lang="en-GB" sz="1600" dirty="0"/>
              <a:t>” value isn’t equivalent to either the shininess or specular weight arguments the Phong shader takes its still doesn’t look great. </a:t>
            </a:r>
          </a:p>
        </p:txBody>
      </p:sp>
    </p:spTree>
    <p:extLst>
      <p:ext uri="{BB962C8B-B14F-4D97-AF65-F5344CB8AC3E}">
        <p14:creationId xmlns:p14="http://schemas.microsoft.com/office/powerpoint/2010/main" val="3846356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6688562" cy="1292662"/>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Qualitative Analysis </a:t>
            </a:r>
          </a:p>
          <a:p>
            <a:r>
              <a:rPr lang="en-US" sz="2400" b="1" spc="50" dirty="0">
                <a:ln w="0"/>
                <a:effectLst>
                  <a:innerShdw blurRad="63500" dist="50800" dir="13500000">
                    <a:srgbClr val="000000">
                      <a:alpha val="50000"/>
                    </a:srgbClr>
                  </a:innerShdw>
                </a:effectLst>
              </a:rPr>
              <a:t>- (LearnOpenGL - PBR)</a:t>
            </a:r>
            <a:endParaRPr lang="en-US" sz="5400" b="1" spc="50" dirty="0">
              <a:ln w="0"/>
              <a:effectLst>
                <a:innerShdw blurRad="63500" dist="50800" dir="13500000">
                  <a:srgbClr val="000000">
                    <a:alpha val="50000"/>
                  </a:srgbClr>
                </a:innerShdw>
              </a:effectLst>
            </a:endParaRPr>
          </a:p>
        </p:txBody>
      </p:sp>
      <p:pic>
        <p:nvPicPr>
          <p:cNvPr id="3" name="Picture 2">
            <a:extLst>
              <a:ext uri="{FF2B5EF4-FFF2-40B4-BE49-F238E27FC236}">
                <a16:creationId xmlns:a16="http://schemas.microsoft.com/office/drawing/2014/main" id="{5268738D-7CB3-45B1-B97C-0E04EC9D74CF}"/>
              </a:ext>
            </a:extLst>
          </p:cNvPr>
          <p:cNvPicPr>
            <a:picLocks noChangeAspect="1"/>
          </p:cNvPicPr>
          <p:nvPr/>
        </p:nvPicPr>
        <p:blipFill>
          <a:blip r:embed="rId3"/>
          <a:stretch>
            <a:fillRect/>
          </a:stretch>
        </p:blipFill>
        <p:spPr>
          <a:xfrm>
            <a:off x="267169" y="2357174"/>
            <a:ext cx="2005405" cy="1452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3DE615D3-4F67-48C5-82E9-2AFFB18BE668}"/>
              </a:ext>
            </a:extLst>
          </p:cNvPr>
          <p:cNvPicPr>
            <a:picLocks noChangeAspect="1"/>
          </p:cNvPicPr>
          <p:nvPr/>
        </p:nvPicPr>
        <p:blipFill rotWithShape="1">
          <a:blip r:embed="rId4"/>
          <a:srcRect t="13468"/>
          <a:stretch/>
        </p:blipFill>
        <p:spPr>
          <a:xfrm>
            <a:off x="267168" y="4106161"/>
            <a:ext cx="2005404" cy="1758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4445B4A3-8227-4210-8319-67E78D9D6798}"/>
              </a:ext>
            </a:extLst>
          </p:cNvPr>
          <p:cNvPicPr>
            <a:picLocks noChangeAspect="1"/>
          </p:cNvPicPr>
          <p:nvPr/>
        </p:nvPicPr>
        <p:blipFill>
          <a:blip r:embed="rId5"/>
          <a:stretch>
            <a:fillRect/>
          </a:stretch>
        </p:blipFill>
        <p:spPr>
          <a:xfrm rot="5400000">
            <a:off x="2250472" y="3240498"/>
            <a:ext cx="2082127" cy="1508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EC04706-4671-4937-A42B-B1A0F22DEC24}"/>
              </a:ext>
            </a:extLst>
          </p:cNvPr>
          <p:cNvSpPr txBox="1"/>
          <p:nvPr/>
        </p:nvSpPr>
        <p:spPr>
          <a:xfrm>
            <a:off x="4617532" y="4856726"/>
            <a:ext cx="699597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t>With the material set as metallic and the roughness set to 0.5, the LearnOpenGL PBR shader acts as a reasonably good equivalent for the replacement of the red can. </a:t>
            </a:r>
          </a:p>
        </p:txBody>
      </p:sp>
      <p:pic>
        <p:nvPicPr>
          <p:cNvPr id="15" name="Picture 14">
            <a:extLst>
              <a:ext uri="{FF2B5EF4-FFF2-40B4-BE49-F238E27FC236}">
                <a16:creationId xmlns:a16="http://schemas.microsoft.com/office/drawing/2014/main" id="{2B72779D-22A4-442B-91B7-CBCFA9EC752D}"/>
              </a:ext>
            </a:extLst>
          </p:cNvPr>
          <p:cNvPicPr>
            <a:picLocks noChangeAspect="1"/>
          </p:cNvPicPr>
          <p:nvPr/>
        </p:nvPicPr>
        <p:blipFill>
          <a:blip r:embed="rId6"/>
          <a:stretch>
            <a:fillRect/>
          </a:stretch>
        </p:blipFill>
        <p:spPr>
          <a:xfrm>
            <a:off x="8524748" y="2003657"/>
            <a:ext cx="3471490" cy="21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2D67FB3B-AF6B-4C18-983A-30DA720FC30C}"/>
              </a:ext>
            </a:extLst>
          </p:cNvPr>
          <p:cNvPicPr>
            <a:picLocks noChangeAspect="1"/>
          </p:cNvPicPr>
          <p:nvPr/>
        </p:nvPicPr>
        <p:blipFill>
          <a:blip r:embed="rId7"/>
          <a:stretch>
            <a:fillRect/>
          </a:stretch>
        </p:blipFill>
        <p:spPr>
          <a:xfrm>
            <a:off x="4617530" y="2018531"/>
            <a:ext cx="3471490" cy="21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845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6688562" cy="1292662"/>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Qualitative Analysis </a:t>
            </a:r>
          </a:p>
          <a:p>
            <a:r>
              <a:rPr lang="en-US" sz="2400" b="1" spc="50" dirty="0">
                <a:ln w="0"/>
                <a:effectLst>
                  <a:innerShdw blurRad="63500" dist="50800" dir="13500000">
                    <a:srgbClr val="000000">
                      <a:alpha val="50000"/>
                    </a:srgbClr>
                  </a:innerShdw>
                </a:effectLst>
              </a:rPr>
              <a:t>- (Torrance-Sparrow / Oren-Nayar)</a:t>
            </a:r>
            <a:endParaRPr lang="en-US" sz="5400" b="1" spc="50" dirty="0">
              <a:ln w="0"/>
              <a:effectLst>
                <a:innerShdw blurRad="63500" dist="50800" dir="13500000">
                  <a:srgbClr val="000000">
                    <a:alpha val="50000"/>
                  </a:srgbClr>
                </a:innerShdw>
              </a:effectLst>
            </a:endParaRPr>
          </a:p>
        </p:txBody>
      </p:sp>
      <p:pic>
        <p:nvPicPr>
          <p:cNvPr id="3" name="Picture 2">
            <a:extLst>
              <a:ext uri="{FF2B5EF4-FFF2-40B4-BE49-F238E27FC236}">
                <a16:creationId xmlns:a16="http://schemas.microsoft.com/office/drawing/2014/main" id="{5FC860C5-99B6-4C34-A00F-2C76E3E6A855}"/>
              </a:ext>
            </a:extLst>
          </p:cNvPr>
          <p:cNvPicPr>
            <a:picLocks noChangeAspect="1"/>
          </p:cNvPicPr>
          <p:nvPr/>
        </p:nvPicPr>
        <p:blipFill>
          <a:blip r:embed="rId3"/>
          <a:stretch>
            <a:fillRect/>
          </a:stretch>
        </p:blipFill>
        <p:spPr>
          <a:xfrm>
            <a:off x="267169" y="2357174"/>
            <a:ext cx="2005405" cy="1452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4FF536BA-448A-4143-B193-5490231F448C}"/>
              </a:ext>
            </a:extLst>
          </p:cNvPr>
          <p:cNvPicPr>
            <a:picLocks noChangeAspect="1"/>
          </p:cNvPicPr>
          <p:nvPr/>
        </p:nvPicPr>
        <p:blipFill rotWithShape="1">
          <a:blip r:embed="rId4"/>
          <a:srcRect t="13468"/>
          <a:stretch/>
        </p:blipFill>
        <p:spPr>
          <a:xfrm>
            <a:off x="267168" y="4106161"/>
            <a:ext cx="2005404" cy="1758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A53FED0-8536-44E9-A97E-755E1FA4E1D6}"/>
              </a:ext>
            </a:extLst>
          </p:cNvPr>
          <p:cNvPicPr>
            <a:picLocks noChangeAspect="1"/>
          </p:cNvPicPr>
          <p:nvPr/>
        </p:nvPicPr>
        <p:blipFill>
          <a:blip r:embed="rId5"/>
          <a:stretch>
            <a:fillRect/>
          </a:stretch>
        </p:blipFill>
        <p:spPr>
          <a:xfrm rot="5400000">
            <a:off x="2250472" y="3240498"/>
            <a:ext cx="2082127" cy="15085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22C5866D-EA74-48D7-9C42-46C83BB4C299}"/>
              </a:ext>
            </a:extLst>
          </p:cNvPr>
          <p:cNvSpPr txBox="1"/>
          <p:nvPr/>
        </p:nvSpPr>
        <p:spPr>
          <a:xfrm>
            <a:off x="4617532" y="4856726"/>
            <a:ext cx="6995970"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tx1">
                    <a:lumMod val="85000"/>
                  </a:schemeClr>
                </a:solidFill>
              </a:rPr>
              <a:t>The Torrance-Sparrow / Oren Nayar model shader doesn’t fair too poorly, but neither too well either. The shininess is lost a fair bit – especially at steeper angles looking towards the light source. </a:t>
            </a:r>
          </a:p>
        </p:txBody>
      </p:sp>
      <p:pic>
        <p:nvPicPr>
          <p:cNvPr id="12" name="Picture 11">
            <a:extLst>
              <a:ext uri="{FF2B5EF4-FFF2-40B4-BE49-F238E27FC236}">
                <a16:creationId xmlns:a16="http://schemas.microsoft.com/office/drawing/2014/main" id="{50E9E5EE-EA7C-4FC9-9436-7296C27043F3}"/>
              </a:ext>
            </a:extLst>
          </p:cNvPr>
          <p:cNvPicPr>
            <a:picLocks noChangeAspect="1"/>
          </p:cNvPicPr>
          <p:nvPr/>
        </p:nvPicPr>
        <p:blipFill>
          <a:blip r:embed="rId6"/>
          <a:stretch>
            <a:fillRect/>
          </a:stretch>
        </p:blipFill>
        <p:spPr>
          <a:xfrm>
            <a:off x="8524746" y="2001274"/>
            <a:ext cx="3471490" cy="21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FE153C38-0AE2-4E67-9235-09F284EFC6E7}"/>
              </a:ext>
            </a:extLst>
          </p:cNvPr>
          <p:cNvPicPr>
            <a:picLocks noChangeAspect="1"/>
          </p:cNvPicPr>
          <p:nvPr/>
        </p:nvPicPr>
        <p:blipFill>
          <a:blip r:embed="rId7"/>
          <a:stretch>
            <a:fillRect/>
          </a:stretch>
        </p:blipFill>
        <p:spPr>
          <a:xfrm>
            <a:off x="4617530" y="2018531"/>
            <a:ext cx="3471490" cy="21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6512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4001416"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Conclusions</a:t>
            </a:r>
          </a:p>
        </p:txBody>
      </p:sp>
      <p:sp>
        <p:nvSpPr>
          <p:cNvPr id="3" name="TextBox 2">
            <a:extLst>
              <a:ext uri="{FF2B5EF4-FFF2-40B4-BE49-F238E27FC236}">
                <a16:creationId xmlns:a16="http://schemas.microsoft.com/office/drawing/2014/main" id="{6F1731A0-35E8-49AC-8A3F-729883DDE21F}"/>
              </a:ext>
            </a:extLst>
          </p:cNvPr>
          <p:cNvSpPr txBox="1"/>
          <p:nvPr/>
        </p:nvSpPr>
        <p:spPr>
          <a:xfrm>
            <a:off x="602667" y="1833608"/>
            <a:ext cx="10911309" cy="4247317"/>
          </a:xfrm>
          <a:prstGeom prst="rect">
            <a:avLst/>
          </a:prstGeom>
          <a:noFill/>
        </p:spPr>
        <p:txBody>
          <a:bodyPr wrap="square" rtlCol="0">
            <a:spAutoFit/>
          </a:bodyPr>
          <a:lstStyle/>
          <a:p>
            <a:pPr marL="285750" indent="-285750">
              <a:buFont typeface="Arial" panose="020B0604020202020204" pitchFamily="34" charset="0"/>
              <a:buChar char="•"/>
            </a:pPr>
            <a:r>
              <a:rPr lang="en-GB" sz="1600" b="1" dirty="0"/>
              <a:t>‘Performance’</a:t>
            </a:r>
            <a:r>
              <a:rPr lang="en-GB" sz="1600" dirty="0"/>
              <a:t> </a:t>
            </a:r>
            <a:r>
              <a:rPr lang="en-GB" sz="1600" dirty="0">
                <a:solidFill>
                  <a:schemeClr val="bg2">
                    <a:lumMod val="25000"/>
                    <a:lumOff val="75000"/>
                  </a:schemeClr>
                </a:solidFill>
              </a:rPr>
              <a:t>wise the better shader appears to be the Phong shader. Ideally it would be worth testing with more lights in the scene, however without changing the code to accommodate for this the results stay as they are.</a:t>
            </a:r>
          </a:p>
          <a:p>
            <a:pPr marL="285750" indent="-285750">
              <a:buFont typeface="Arial" panose="020B0604020202020204" pitchFamily="34" charset="0"/>
              <a:buChar char="•"/>
            </a:pPr>
            <a:endParaRPr lang="en-GB" sz="1600" dirty="0">
              <a:solidFill>
                <a:schemeClr val="bg2">
                  <a:lumMod val="25000"/>
                  <a:lumOff val="75000"/>
                </a:schemeClr>
              </a:solidFill>
            </a:endParaRPr>
          </a:p>
          <a:p>
            <a:pPr marL="285750" indent="-285750">
              <a:buFont typeface="Arial" panose="020B0604020202020204" pitchFamily="34" charset="0"/>
              <a:buChar char="•"/>
            </a:pPr>
            <a:r>
              <a:rPr lang="en-GB" sz="1600" dirty="0">
                <a:solidFill>
                  <a:schemeClr val="bg2">
                    <a:lumMod val="25000"/>
                    <a:lumOff val="75000"/>
                  </a:schemeClr>
                </a:solidFill>
              </a:rPr>
              <a:t>In terms of </a:t>
            </a:r>
            <a:r>
              <a:rPr lang="en-GB" sz="1600" b="1" dirty="0"/>
              <a:t>‘Visual Quality’ </a:t>
            </a:r>
            <a:r>
              <a:rPr lang="en-GB" sz="1600" dirty="0">
                <a:solidFill>
                  <a:schemeClr val="bg2">
                    <a:lumMod val="25000"/>
                    <a:lumOff val="75000"/>
                  </a:schemeClr>
                </a:solidFill>
              </a:rPr>
              <a:t>however I believe the LearnOpenGL PBR shader works best, the colour is maintained in low light with high roughness a lot better then the Torrance-Sparrow model, while also having a much shiny appearance when either reflecting directly or from low viewing angles to the light source.</a:t>
            </a:r>
          </a:p>
          <a:p>
            <a:pPr marL="285750" indent="-285750">
              <a:buFont typeface="Arial" panose="020B0604020202020204" pitchFamily="34" charset="0"/>
              <a:buChar char="•"/>
            </a:pPr>
            <a:endParaRPr lang="en-GB" sz="1600" dirty="0">
              <a:solidFill>
                <a:schemeClr val="bg2">
                  <a:lumMod val="25000"/>
                  <a:lumOff val="75000"/>
                </a:schemeClr>
              </a:solidFill>
            </a:endParaRPr>
          </a:p>
          <a:p>
            <a:pPr marL="285750" indent="-285750">
              <a:buFont typeface="Arial" panose="020B0604020202020204" pitchFamily="34" charset="0"/>
              <a:buChar char="•"/>
            </a:pPr>
            <a:endParaRPr lang="en-GB" sz="1600" dirty="0">
              <a:solidFill>
                <a:schemeClr val="bg2">
                  <a:lumMod val="25000"/>
                  <a:lumOff val="75000"/>
                </a:schemeClr>
              </a:solidFill>
            </a:endParaRPr>
          </a:p>
          <a:p>
            <a:endParaRPr lang="en-GB" sz="1600" dirty="0">
              <a:solidFill>
                <a:schemeClr val="bg2">
                  <a:lumMod val="25000"/>
                  <a:lumOff val="75000"/>
                </a:schemeClr>
              </a:solidFill>
            </a:endParaRPr>
          </a:p>
          <a:p>
            <a:r>
              <a:rPr lang="en-GB" dirty="0">
                <a:solidFill>
                  <a:schemeClr val="bg2">
                    <a:lumMod val="25000"/>
                    <a:lumOff val="75000"/>
                  </a:schemeClr>
                </a:solidFill>
              </a:rPr>
              <a:t>Overall the best overall would have to be the LearnOpenGL model. The performance differences seem almost negligible, and even when increasing the model count to over 100 and with 13 lights on top, the render cost didn’t seem to take much of an impact when comparing it to the others. </a:t>
            </a:r>
          </a:p>
          <a:p>
            <a:endParaRPr lang="en-GB" dirty="0">
              <a:solidFill>
                <a:schemeClr val="bg2">
                  <a:lumMod val="25000"/>
                  <a:lumOff val="75000"/>
                </a:schemeClr>
              </a:solidFill>
            </a:endParaRPr>
          </a:p>
          <a:p>
            <a:r>
              <a:rPr lang="en-GB" dirty="0">
                <a:solidFill>
                  <a:schemeClr val="bg2">
                    <a:lumMod val="25000"/>
                    <a:lumOff val="75000"/>
                  </a:schemeClr>
                </a:solidFill>
              </a:rPr>
              <a:t>With that said though, unlike real life the reflections on top of the metal still are only affected by the colour base Albedo, ideally a reflection map should be used along side the correct integral calculation, rather then the loose unrealistic approximation used with the 2 PBR shaders tested above.</a:t>
            </a:r>
          </a:p>
        </p:txBody>
      </p:sp>
    </p:spTree>
    <p:extLst>
      <p:ext uri="{BB962C8B-B14F-4D97-AF65-F5344CB8AC3E}">
        <p14:creationId xmlns:p14="http://schemas.microsoft.com/office/powerpoint/2010/main" val="2614898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3531544"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References</a:t>
            </a:r>
            <a:endParaRPr lang="en-US" sz="5400" b="1" cap="none" spc="50" dirty="0">
              <a:ln w="0"/>
              <a:effectLst>
                <a:innerShdw blurRad="63500" dist="50800" dir="13500000">
                  <a:srgbClr val="000000">
                    <a:alpha val="50000"/>
                  </a:srgbClr>
                </a:innerShdw>
              </a:effectLst>
            </a:endParaRPr>
          </a:p>
        </p:txBody>
      </p:sp>
      <p:sp>
        <p:nvSpPr>
          <p:cNvPr id="5" name="TextBox 4">
            <a:extLst>
              <a:ext uri="{FF2B5EF4-FFF2-40B4-BE49-F238E27FC236}">
                <a16:creationId xmlns:a16="http://schemas.microsoft.com/office/drawing/2014/main" id="{CB82EA4F-722A-4001-A4B0-AAAA14E3B4E3}"/>
              </a:ext>
            </a:extLst>
          </p:cNvPr>
          <p:cNvSpPr txBox="1"/>
          <p:nvPr/>
        </p:nvSpPr>
        <p:spPr>
          <a:xfrm>
            <a:off x="639329" y="1477967"/>
            <a:ext cx="10913341" cy="5078313"/>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bg2">
                    <a:lumMod val="25000"/>
                    <a:lumOff val="75000"/>
                  </a:schemeClr>
                </a:solidFill>
              </a:rPr>
              <a:t>Learn OpenGL, 2016. </a:t>
            </a:r>
            <a:r>
              <a:rPr lang="en-GB" i="1" dirty="0">
                <a:solidFill>
                  <a:schemeClr val="bg2">
                    <a:lumMod val="25000"/>
                    <a:lumOff val="75000"/>
                  </a:schemeClr>
                </a:solidFill>
              </a:rPr>
              <a:t>PBR / Theory </a:t>
            </a:r>
            <a:r>
              <a:rPr lang="en-GB" dirty="0">
                <a:solidFill>
                  <a:schemeClr val="bg2">
                    <a:lumMod val="25000"/>
                    <a:lumOff val="75000"/>
                  </a:schemeClr>
                </a:solidFill>
              </a:rPr>
              <a:t>[online]. Available from: </a:t>
            </a:r>
            <a:r>
              <a:rPr lang="en-GB" dirty="0">
                <a:solidFill>
                  <a:schemeClr val="bg2">
                    <a:lumMod val="25000"/>
                    <a:lumOff val="75000"/>
                  </a:schemeClr>
                </a:solidFill>
                <a:hlinkClick r:id="rId3"/>
              </a:rPr>
              <a:t>https://learnopengl.com/PBR/Theory</a:t>
            </a:r>
            <a:r>
              <a:rPr lang="en-GB" dirty="0">
                <a:solidFill>
                  <a:schemeClr val="bg2">
                    <a:lumMod val="25000"/>
                    <a:lumOff val="75000"/>
                  </a:schemeClr>
                </a:solidFill>
              </a:rPr>
              <a:t> [Accessed 16 December 2021]</a:t>
            </a:r>
          </a:p>
          <a:p>
            <a:pPr marL="285750" indent="-285750">
              <a:buFont typeface="Arial" panose="020B0604020202020204" pitchFamily="34" charset="0"/>
              <a:buChar char="•"/>
            </a:pPr>
            <a:r>
              <a:rPr lang="en-GB" dirty="0">
                <a:solidFill>
                  <a:schemeClr val="bg2">
                    <a:lumMod val="25000"/>
                    <a:lumOff val="75000"/>
                  </a:schemeClr>
                </a:solidFill>
              </a:rPr>
              <a:t>Mimosa-</a:t>
            </a:r>
            <a:r>
              <a:rPr lang="en-GB" dirty="0" err="1">
                <a:solidFill>
                  <a:schemeClr val="bg2">
                    <a:lumMod val="25000"/>
                    <a:lumOff val="75000"/>
                  </a:schemeClr>
                </a:solidFill>
              </a:rPr>
              <a:t>Pudica</a:t>
            </a:r>
            <a:r>
              <a:rPr lang="en-GB" dirty="0">
                <a:solidFill>
                  <a:schemeClr val="bg2">
                    <a:lumMod val="25000"/>
                    <a:lumOff val="75000"/>
                  </a:schemeClr>
                </a:solidFill>
              </a:rPr>
              <a:t>. </a:t>
            </a:r>
            <a:r>
              <a:rPr lang="en-GB" i="1" dirty="0">
                <a:solidFill>
                  <a:schemeClr val="bg2">
                    <a:lumMod val="25000"/>
                    <a:lumOff val="75000"/>
                  </a:schemeClr>
                </a:solidFill>
              </a:rPr>
              <a:t>A tiny improvement of Oren-Nayar reflectance model </a:t>
            </a:r>
            <a:r>
              <a:rPr lang="en-GB" dirty="0">
                <a:solidFill>
                  <a:schemeClr val="bg2">
                    <a:lumMod val="25000"/>
                    <a:lumOff val="75000"/>
                  </a:schemeClr>
                </a:solidFill>
              </a:rPr>
              <a:t>[online]. Yasuhiro </a:t>
            </a:r>
            <a:r>
              <a:rPr lang="en-GB" dirty="0" err="1">
                <a:solidFill>
                  <a:schemeClr val="bg2">
                    <a:lumMod val="25000"/>
                    <a:lumOff val="75000"/>
                  </a:schemeClr>
                </a:solidFill>
              </a:rPr>
              <a:t>Fujii</a:t>
            </a:r>
            <a:r>
              <a:rPr lang="en-GB" dirty="0">
                <a:solidFill>
                  <a:schemeClr val="bg2">
                    <a:lumMod val="25000"/>
                    <a:lumOff val="75000"/>
                  </a:schemeClr>
                </a:solidFill>
              </a:rPr>
              <a:t>. Available from: </a:t>
            </a:r>
            <a:r>
              <a:rPr lang="en-GB" dirty="0">
                <a:solidFill>
                  <a:schemeClr val="bg2">
                    <a:lumMod val="25000"/>
                    <a:lumOff val="75000"/>
                  </a:schemeClr>
                </a:solidFill>
                <a:hlinkClick r:id="rId4"/>
              </a:rPr>
              <a:t>https://mimosa-pudica.net/improved-oren-nayar.html</a:t>
            </a:r>
            <a:r>
              <a:rPr lang="en-GB" dirty="0">
                <a:solidFill>
                  <a:schemeClr val="bg2">
                    <a:lumMod val="25000"/>
                    <a:lumOff val="75000"/>
                  </a:schemeClr>
                </a:solidFill>
              </a:rPr>
              <a:t> [Accessed 16 December 2021]</a:t>
            </a:r>
          </a:p>
          <a:p>
            <a:pPr marL="285750" indent="-285750">
              <a:buFont typeface="Arial" panose="020B0604020202020204" pitchFamily="34" charset="0"/>
              <a:buChar char="•"/>
            </a:pPr>
            <a:r>
              <a:rPr lang="en-GB" dirty="0">
                <a:solidFill>
                  <a:schemeClr val="bg2">
                    <a:lumMod val="25000"/>
                    <a:lumOff val="75000"/>
                  </a:schemeClr>
                </a:solidFill>
              </a:rPr>
              <a:t>Lombardi, S. Models of the Bidirectional Reflectance Distribution Function [online]. Drexel University. Available from: </a:t>
            </a:r>
            <a:r>
              <a:rPr lang="en-GB" dirty="0">
                <a:solidFill>
                  <a:schemeClr val="bg2">
                    <a:lumMod val="25000"/>
                    <a:lumOff val="75000"/>
                  </a:schemeClr>
                </a:solidFill>
                <a:hlinkClick r:id="rId5"/>
              </a:rPr>
              <a:t>https://www.cs.drexel.edu/~david/Classes/CS431/Lectures/BRDF.pdf</a:t>
            </a:r>
            <a:r>
              <a:rPr lang="en-GB" dirty="0">
                <a:solidFill>
                  <a:schemeClr val="bg2">
                    <a:lumMod val="25000"/>
                    <a:lumOff val="75000"/>
                  </a:schemeClr>
                </a:solidFill>
              </a:rPr>
              <a:t> [Accessed 16 December 2021]</a:t>
            </a:r>
          </a:p>
          <a:p>
            <a:pPr marL="285750" indent="-285750">
              <a:buFont typeface="Arial" panose="020B0604020202020204" pitchFamily="34" charset="0"/>
              <a:buChar char="•"/>
            </a:pPr>
            <a:r>
              <a:rPr lang="en-GB" dirty="0" err="1">
                <a:solidFill>
                  <a:schemeClr val="bg2">
                    <a:lumMod val="25000"/>
                    <a:lumOff val="75000"/>
                  </a:schemeClr>
                </a:solidFill>
              </a:rPr>
              <a:t>Heitz</a:t>
            </a:r>
            <a:r>
              <a:rPr lang="en-GB" dirty="0">
                <a:solidFill>
                  <a:schemeClr val="bg2">
                    <a:lumMod val="25000"/>
                    <a:lumOff val="75000"/>
                  </a:schemeClr>
                </a:solidFill>
              </a:rPr>
              <a:t>, E. Sampling the GGX Distribution of Visible Normals [online]. Unity. Available from: </a:t>
            </a:r>
            <a:r>
              <a:rPr lang="en-GB" dirty="0">
                <a:solidFill>
                  <a:schemeClr val="bg2">
                    <a:lumMod val="25000"/>
                    <a:lumOff val="75000"/>
                  </a:schemeClr>
                </a:solidFill>
                <a:hlinkClick r:id="rId6"/>
              </a:rPr>
              <a:t>https://jcgt.org/published/0007/04/01/slides.pdf</a:t>
            </a:r>
            <a:r>
              <a:rPr lang="en-GB" dirty="0">
                <a:solidFill>
                  <a:schemeClr val="bg2">
                    <a:lumMod val="25000"/>
                    <a:lumOff val="75000"/>
                  </a:schemeClr>
                </a:solidFill>
              </a:rPr>
              <a:t> [Accessed 16 December 2021]</a:t>
            </a:r>
          </a:p>
          <a:p>
            <a:pPr marL="285750" indent="-285750">
              <a:buFont typeface="Arial" panose="020B0604020202020204" pitchFamily="34" charset="0"/>
              <a:buChar char="•"/>
            </a:pPr>
            <a:r>
              <a:rPr lang="en-GB" dirty="0">
                <a:solidFill>
                  <a:schemeClr val="bg2">
                    <a:lumMod val="25000"/>
                    <a:lumOff val="75000"/>
                  </a:schemeClr>
                </a:solidFill>
              </a:rPr>
              <a:t>Meister, G. </a:t>
            </a:r>
            <a:r>
              <a:rPr lang="en-GB" dirty="0" err="1">
                <a:solidFill>
                  <a:schemeClr val="bg2">
                    <a:lumMod val="25000"/>
                    <a:lumOff val="75000"/>
                  </a:schemeClr>
                </a:solidFill>
              </a:rPr>
              <a:t>Wiemker</a:t>
            </a:r>
            <a:r>
              <a:rPr lang="en-GB" dirty="0">
                <a:solidFill>
                  <a:schemeClr val="bg2">
                    <a:lumMod val="25000"/>
                    <a:lumOff val="75000"/>
                  </a:schemeClr>
                </a:solidFill>
              </a:rPr>
              <a:t>, R. </a:t>
            </a:r>
            <a:r>
              <a:rPr lang="en-GB" dirty="0" err="1">
                <a:solidFill>
                  <a:schemeClr val="bg2">
                    <a:lumMod val="25000"/>
                    <a:lumOff val="75000"/>
                  </a:schemeClr>
                </a:solidFill>
              </a:rPr>
              <a:t>Monno</a:t>
            </a:r>
            <a:r>
              <a:rPr lang="en-GB" dirty="0">
                <a:solidFill>
                  <a:schemeClr val="bg2">
                    <a:lumMod val="25000"/>
                    <a:lumOff val="75000"/>
                  </a:schemeClr>
                </a:solidFill>
              </a:rPr>
              <a:t>, R. Spitzer, H. Strahler, A. 1998. </a:t>
            </a:r>
            <a:r>
              <a:rPr lang="en-GB" i="1" dirty="0">
                <a:solidFill>
                  <a:schemeClr val="bg2">
                    <a:lumMod val="25000"/>
                    <a:lumOff val="75000"/>
                  </a:schemeClr>
                </a:solidFill>
              </a:rPr>
              <a:t>Investigation on the Torrance-Sparrow Specular BRDF Model</a:t>
            </a:r>
            <a:r>
              <a:rPr lang="en-GB" dirty="0">
                <a:solidFill>
                  <a:schemeClr val="bg2">
                    <a:lumMod val="25000"/>
                    <a:lumOff val="75000"/>
                  </a:schemeClr>
                </a:solidFill>
              </a:rPr>
              <a:t> [online]. University Hamburg. Available from: </a:t>
            </a:r>
            <a:r>
              <a:rPr lang="en-GB" dirty="0">
                <a:solidFill>
                  <a:schemeClr val="bg2">
                    <a:lumMod val="25000"/>
                    <a:lumOff val="75000"/>
                  </a:schemeClr>
                </a:solidFill>
                <a:hlinkClick r:id="rId7"/>
              </a:rPr>
              <a:t>https://www.researchgate.net/publication/3761219_Investigation_on_the_Torrance-Sparrow_specular_BRDF_model</a:t>
            </a:r>
            <a:r>
              <a:rPr lang="en-GB" dirty="0">
                <a:solidFill>
                  <a:schemeClr val="bg2">
                    <a:lumMod val="25000"/>
                    <a:lumOff val="75000"/>
                  </a:schemeClr>
                </a:solidFill>
              </a:rPr>
              <a:t> [Accessed 16 December 2021]</a:t>
            </a:r>
          </a:p>
          <a:p>
            <a:pPr marL="285750" indent="-285750">
              <a:buFont typeface="Arial" panose="020B0604020202020204" pitchFamily="34" charset="0"/>
              <a:buChar char="•"/>
            </a:pPr>
            <a:r>
              <a:rPr lang="en-GB" dirty="0">
                <a:solidFill>
                  <a:schemeClr val="bg2">
                    <a:lumMod val="25000"/>
                    <a:lumOff val="75000"/>
                  </a:schemeClr>
                </a:solidFill>
              </a:rPr>
              <a:t>Oren, M. Nayar, S. </a:t>
            </a:r>
            <a:r>
              <a:rPr lang="en-GB" i="1" dirty="0">
                <a:solidFill>
                  <a:schemeClr val="bg2">
                    <a:lumMod val="25000"/>
                    <a:lumOff val="75000"/>
                  </a:schemeClr>
                </a:solidFill>
              </a:rPr>
              <a:t>Generalization of Lambert’s Reflectance Model </a:t>
            </a:r>
            <a:r>
              <a:rPr lang="en-GB" dirty="0">
                <a:solidFill>
                  <a:schemeClr val="bg2">
                    <a:lumMod val="25000"/>
                    <a:lumOff val="75000"/>
                  </a:schemeClr>
                </a:solidFill>
              </a:rPr>
              <a:t>[online]. Columbia University. Available from: </a:t>
            </a:r>
            <a:r>
              <a:rPr lang="en-GB" dirty="0">
                <a:solidFill>
                  <a:schemeClr val="bg2">
                    <a:lumMod val="25000"/>
                    <a:lumOff val="75000"/>
                  </a:schemeClr>
                </a:solidFill>
                <a:hlinkClick r:id="rId8"/>
              </a:rPr>
              <a:t>https://www1.cs.columbia.edu/CAVE/publications/pdfs/Oren_SIGGRAPH94.pdf</a:t>
            </a:r>
            <a:r>
              <a:rPr lang="en-GB" dirty="0">
                <a:solidFill>
                  <a:schemeClr val="bg2">
                    <a:lumMod val="25000"/>
                    <a:lumOff val="75000"/>
                  </a:schemeClr>
                </a:solidFill>
              </a:rPr>
              <a:t> [Accessed 16 December 2021]</a:t>
            </a:r>
          </a:p>
          <a:p>
            <a:pPr marL="285750" indent="-285750">
              <a:buFont typeface="Arial" panose="020B0604020202020204" pitchFamily="34" charset="0"/>
              <a:buChar char="•"/>
            </a:pPr>
            <a:endParaRPr lang="en-GB" dirty="0">
              <a:solidFill>
                <a:schemeClr val="bg2">
                  <a:lumMod val="25000"/>
                  <a:lumOff val="75000"/>
                </a:schemeClr>
              </a:solidFill>
            </a:endParaRPr>
          </a:p>
          <a:p>
            <a:pPr marL="285750" indent="-285750">
              <a:buFont typeface="Arial" panose="020B0604020202020204" pitchFamily="34" charset="0"/>
              <a:buChar char="•"/>
            </a:pPr>
            <a:endParaRPr lang="en-GB" dirty="0">
              <a:solidFill>
                <a:schemeClr val="bg2">
                  <a:lumMod val="25000"/>
                  <a:lumOff val="75000"/>
                </a:schemeClr>
              </a:solidFill>
            </a:endParaRPr>
          </a:p>
        </p:txBody>
      </p:sp>
    </p:spTree>
    <p:extLst>
      <p:ext uri="{BB962C8B-B14F-4D97-AF65-F5344CB8AC3E}">
        <p14:creationId xmlns:p14="http://schemas.microsoft.com/office/powerpoint/2010/main" val="1792972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3531544"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References</a:t>
            </a:r>
            <a:endParaRPr lang="en-US" sz="5400" b="1" cap="none" spc="50" dirty="0">
              <a:ln w="0"/>
              <a:effectLst>
                <a:innerShdw blurRad="63500" dist="50800" dir="13500000">
                  <a:srgbClr val="000000">
                    <a:alpha val="50000"/>
                  </a:srgbClr>
                </a:innerShdw>
              </a:effectLst>
            </a:endParaRPr>
          </a:p>
        </p:txBody>
      </p:sp>
      <p:sp>
        <p:nvSpPr>
          <p:cNvPr id="5" name="TextBox 4">
            <a:extLst>
              <a:ext uri="{FF2B5EF4-FFF2-40B4-BE49-F238E27FC236}">
                <a16:creationId xmlns:a16="http://schemas.microsoft.com/office/drawing/2014/main" id="{CB82EA4F-722A-4001-A4B0-AAAA14E3B4E3}"/>
              </a:ext>
            </a:extLst>
          </p:cNvPr>
          <p:cNvSpPr txBox="1"/>
          <p:nvPr/>
        </p:nvSpPr>
        <p:spPr>
          <a:xfrm>
            <a:off x="639329" y="1477967"/>
            <a:ext cx="10913341" cy="3416320"/>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bg2">
                    <a:lumMod val="25000"/>
                    <a:lumOff val="75000"/>
                  </a:schemeClr>
                </a:solidFill>
              </a:rPr>
              <a:t>Walter, B. </a:t>
            </a:r>
            <a:r>
              <a:rPr lang="en-GB" dirty="0" err="1">
                <a:solidFill>
                  <a:schemeClr val="bg2">
                    <a:lumMod val="25000"/>
                    <a:lumOff val="75000"/>
                  </a:schemeClr>
                </a:solidFill>
              </a:rPr>
              <a:t>Marschner</a:t>
            </a:r>
            <a:r>
              <a:rPr lang="en-GB" dirty="0">
                <a:solidFill>
                  <a:schemeClr val="bg2">
                    <a:lumMod val="25000"/>
                    <a:lumOff val="75000"/>
                  </a:schemeClr>
                </a:solidFill>
              </a:rPr>
              <a:t>, S. Li, H. Torrance, K. 2007. </a:t>
            </a:r>
            <a:r>
              <a:rPr lang="en-GB" i="1" dirty="0">
                <a:solidFill>
                  <a:schemeClr val="bg2">
                    <a:lumMod val="25000"/>
                    <a:lumOff val="75000"/>
                  </a:schemeClr>
                </a:solidFill>
              </a:rPr>
              <a:t>Microfacet Models for Refraction through Rough Surfaces </a:t>
            </a:r>
            <a:r>
              <a:rPr lang="en-GB" dirty="0">
                <a:solidFill>
                  <a:schemeClr val="bg2">
                    <a:lumMod val="25000"/>
                    <a:lumOff val="75000"/>
                  </a:schemeClr>
                </a:solidFill>
              </a:rPr>
              <a:t>[online]. Cornell University. Available from: </a:t>
            </a:r>
            <a:r>
              <a:rPr lang="en-GB" dirty="0">
                <a:solidFill>
                  <a:schemeClr val="bg2">
                    <a:lumMod val="25000"/>
                    <a:lumOff val="75000"/>
                  </a:schemeClr>
                </a:solidFill>
                <a:hlinkClick r:id="rId3"/>
              </a:rPr>
              <a:t>https://www.cs.cornell.edu/~srm/publications/EGSR07-btdf.pdf</a:t>
            </a:r>
            <a:r>
              <a:rPr lang="en-GB" dirty="0">
                <a:solidFill>
                  <a:schemeClr val="bg2">
                    <a:lumMod val="25000"/>
                    <a:lumOff val="75000"/>
                  </a:schemeClr>
                </a:solidFill>
              </a:rPr>
              <a:t> [Accessed 16 December 2021]</a:t>
            </a:r>
          </a:p>
          <a:p>
            <a:pPr marL="285750" indent="-285750">
              <a:buFont typeface="Arial" panose="020B0604020202020204" pitchFamily="34" charset="0"/>
              <a:buChar char="•"/>
            </a:pPr>
            <a:r>
              <a:rPr lang="en-GB" dirty="0" err="1">
                <a:solidFill>
                  <a:schemeClr val="bg2">
                    <a:lumMod val="25000"/>
                    <a:lumOff val="75000"/>
                  </a:schemeClr>
                </a:solidFill>
              </a:rPr>
              <a:t>Heitz</a:t>
            </a:r>
            <a:r>
              <a:rPr lang="en-GB" dirty="0">
                <a:solidFill>
                  <a:schemeClr val="bg2">
                    <a:lumMod val="25000"/>
                    <a:lumOff val="75000"/>
                  </a:schemeClr>
                </a:solidFill>
              </a:rPr>
              <a:t>, E. 2018. </a:t>
            </a:r>
            <a:r>
              <a:rPr lang="en-GB" i="1" dirty="0">
                <a:solidFill>
                  <a:schemeClr val="bg2">
                    <a:lumMod val="25000"/>
                    <a:lumOff val="75000"/>
                  </a:schemeClr>
                </a:solidFill>
              </a:rPr>
              <a:t>Sampling the GGX Distribution of Visible Normals </a:t>
            </a:r>
            <a:r>
              <a:rPr lang="en-GB" dirty="0">
                <a:solidFill>
                  <a:schemeClr val="bg2">
                    <a:lumMod val="25000"/>
                    <a:lumOff val="75000"/>
                  </a:schemeClr>
                </a:solidFill>
              </a:rPr>
              <a:t>[online]. Unity. Available from: </a:t>
            </a:r>
            <a:r>
              <a:rPr lang="en-GB" dirty="0">
                <a:solidFill>
                  <a:schemeClr val="bg2">
                    <a:lumMod val="25000"/>
                    <a:lumOff val="75000"/>
                  </a:schemeClr>
                </a:solidFill>
                <a:hlinkClick r:id="rId4"/>
              </a:rPr>
              <a:t>https://jcgt.org/published/0007/04/01/paper.pdf</a:t>
            </a:r>
            <a:r>
              <a:rPr lang="en-GB" dirty="0">
                <a:solidFill>
                  <a:schemeClr val="bg2">
                    <a:lumMod val="25000"/>
                    <a:lumOff val="75000"/>
                  </a:schemeClr>
                </a:solidFill>
              </a:rPr>
              <a:t> [Accessed 16 December 2021]</a:t>
            </a:r>
          </a:p>
          <a:p>
            <a:pPr marL="285750" indent="-285750">
              <a:buFont typeface="Arial" panose="020B0604020202020204" pitchFamily="34" charset="0"/>
              <a:buChar char="•"/>
            </a:pPr>
            <a:r>
              <a:rPr lang="en-GB" dirty="0">
                <a:solidFill>
                  <a:schemeClr val="bg2">
                    <a:lumMod val="25000"/>
                    <a:lumOff val="75000"/>
                  </a:schemeClr>
                </a:solidFill>
              </a:rPr>
              <a:t>Torrance, K. Sparrow, E. 1967. </a:t>
            </a:r>
            <a:r>
              <a:rPr lang="en-GB" i="1" dirty="0">
                <a:solidFill>
                  <a:schemeClr val="bg2">
                    <a:lumMod val="25000"/>
                    <a:lumOff val="75000"/>
                  </a:schemeClr>
                </a:solidFill>
              </a:rPr>
              <a:t>Theory for Off-Specular Reflection From Roughened Surfaces* </a:t>
            </a:r>
            <a:r>
              <a:rPr lang="en-GB" dirty="0">
                <a:solidFill>
                  <a:schemeClr val="bg2">
                    <a:lumMod val="25000"/>
                    <a:lumOff val="75000"/>
                  </a:schemeClr>
                </a:solidFill>
              </a:rPr>
              <a:t>[online]. University of Minnesota. Available from: </a:t>
            </a:r>
            <a:r>
              <a:rPr lang="en-GB" dirty="0">
                <a:solidFill>
                  <a:schemeClr val="bg2">
                    <a:lumMod val="25000"/>
                    <a:lumOff val="75000"/>
                  </a:schemeClr>
                </a:solidFill>
                <a:hlinkClick r:id="rId5"/>
              </a:rPr>
              <a:t>http://www.graphics.cornell.edu/~westin/pubs/TorranceSparrowJOSA1967.pdf</a:t>
            </a:r>
            <a:r>
              <a:rPr lang="en-GB" dirty="0">
                <a:solidFill>
                  <a:schemeClr val="bg2">
                    <a:lumMod val="25000"/>
                    <a:lumOff val="75000"/>
                  </a:schemeClr>
                </a:solidFill>
              </a:rPr>
              <a:t> [Accessed 16 December 2021]</a:t>
            </a:r>
          </a:p>
          <a:p>
            <a:pPr marL="285750" indent="-285750">
              <a:buFont typeface="Arial" panose="020B0604020202020204" pitchFamily="34" charset="0"/>
              <a:buChar char="•"/>
            </a:pPr>
            <a:endParaRPr lang="en-GB" dirty="0">
              <a:solidFill>
                <a:schemeClr val="bg2">
                  <a:lumMod val="25000"/>
                  <a:lumOff val="75000"/>
                </a:schemeClr>
              </a:solidFill>
            </a:endParaRPr>
          </a:p>
          <a:p>
            <a:pPr marL="285750" indent="-285750">
              <a:buFont typeface="Arial" panose="020B0604020202020204" pitchFamily="34" charset="0"/>
              <a:buChar char="•"/>
            </a:pPr>
            <a:endParaRPr lang="en-GB" dirty="0">
              <a:solidFill>
                <a:schemeClr val="bg2">
                  <a:lumMod val="25000"/>
                  <a:lumOff val="75000"/>
                </a:schemeClr>
              </a:solidFill>
            </a:endParaRPr>
          </a:p>
          <a:p>
            <a:pPr marL="285750" indent="-285750">
              <a:buFont typeface="Arial" panose="020B0604020202020204" pitchFamily="34" charset="0"/>
              <a:buChar char="•"/>
            </a:pPr>
            <a:endParaRPr lang="en-GB" dirty="0">
              <a:solidFill>
                <a:schemeClr val="bg2">
                  <a:lumMod val="25000"/>
                  <a:lumOff val="75000"/>
                </a:schemeClr>
              </a:solidFill>
            </a:endParaRPr>
          </a:p>
        </p:txBody>
      </p:sp>
    </p:spTree>
    <p:extLst>
      <p:ext uri="{BB962C8B-B14F-4D97-AF65-F5344CB8AC3E}">
        <p14:creationId xmlns:p14="http://schemas.microsoft.com/office/powerpoint/2010/main" val="53072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87F411-46D7-4DDB-AB53-984B81569A7E}"/>
              </a:ext>
            </a:extLst>
          </p:cNvPr>
          <p:cNvSpPr/>
          <p:nvPr/>
        </p:nvSpPr>
        <p:spPr>
          <a:xfrm>
            <a:off x="602667" y="430074"/>
            <a:ext cx="4097597"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Introduction</a:t>
            </a:r>
            <a:endParaRPr lang="en-US" sz="5400" b="1" cap="none" spc="50" dirty="0">
              <a:ln w="0"/>
              <a:effectLst>
                <a:innerShdw blurRad="63500" dist="50800" dir="13500000">
                  <a:srgbClr val="000000">
                    <a:alpha val="50000"/>
                  </a:srgbClr>
                </a:innerShdw>
              </a:effectLst>
            </a:endParaRPr>
          </a:p>
        </p:txBody>
      </p:sp>
      <p:sp>
        <p:nvSpPr>
          <p:cNvPr id="5" name="TextBox 4">
            <a:extLst>
              <a:ext uri="{FF2B5EF4-FFF2-40B4-BE49-F238E27FC236}">
                <a16:creationId xmlns:a16="http://schemas.microsoft.com/office/drawing/2014/main" id="{DF0EEF76-A83E-4C65-8155-F95F11798BC5}"/>
              </a:ext>
            </a:extLst>
          </p:cNvPr>
          <p:cNvSpPr txBox="1"/>
          <p:nvPr/>
        </p:nvSpPr>
        <p:spPr>
          <a:xfrm>
            <a:off x="602667" y="1555207"/>
            <a:ext cx="6096000" cy="1200329"/>
          </a:xfrm>
          <a:prstGeom prst="rect">
            <a:avLst/>
          </a:prstGeom>
          <a:noFill/>
        </p:spPr>
        <p:txBody>
          <a:bodyPr wrap="square">
            <a:spAutoFit/>
          </a:bodyPr>
          <a:lstStyle/>
          <a:p>
            <a:r>
              <a:rPr lang="en-GB" sz="2400" dirty="0">
                <a:latin typeface="Agency FB" panose="020B0503020202020204" pitchFamily="34" charset="0"/>
              </a:rPr>
              <a:t>What is PBR:</a:t>
            </a:r>
          </a:p>
          <a:p>
            <a:pPr lvl="1"/>
            <a:r>
              <a:rPr lang="en-GB" sz="1600" dirty="0">
                <a:solidFill>
                  <a:schemeClr val="tx1">
                    <a:lumMod val="75000"/>
                  </a:schemeClr>
                </a:solidFill>
              </a:rPr>
              <a:t>‘Physical Based Rendering’ is the study and implementation of real time computer graphics designed to resemble real world phenomenon.</a:t>
            </a:r>
          </a:p>
        </p:txBody>
      </p:sp>
    </p:spTree>
    <p:extLst>
      <p:ext uri="{BB962C8B-B14F-4D97-AF65-F5344CB8AC3E}">
        <p14:creationId xmlns:p14="http://schemas.microsoft.com/office/powerpoint/2010/main" val="1348323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2414572"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Theory</a:t>
            </a:r>
            <a:endParaRPr lang="en-US" sz="5400" b="1" cap="none" spc="50" dirty="0">
              <a:ln w="0"/>
              <a:effectLst>
                <a:innerShdw blurRad="63500" dist="50800" dir="13500000">
                  <a:srgbClr val="000000">
                    <a:alpha val="50000"/>
                  </a:srgbClr>
                </a:innerShdw>
              </a:effectLst>
            </a:endParaRPr>
          </a:p>
        </p:txBody>
      </p:sp>
      <p:pic>
        <p:nvPicPr>
          <p:cNvPr id="10" name="Picture 9">
            <a:extLst>
              <a:ext uri="{FF2B5EF4-FFF2-40B4-BE49-F238E27FC236}">
                <a16:creationId xmlns:a16="http://schemas.microsoft.com/office/drawing/2014/main" id="{1C34759A-ECC7-4E3C-8525-DCF82B04C873}"/>
              </a:ext>
            </a:extLst>
          </p:cNvPr>
          <p:cNvPicPr>
            <a:picLocks noChangeAspect="1"/>
          </p:cNvPicPr>
          <p:nvPr/>
        </p:nvPicPr>
        <p:blipFill rotWithShape="1">
          <a:blip r:embed="rId3">
            <a:alphaModFix amt="50000"/>
          </a:blip>
          <a:srcRect l="1437" t="2271" r="1297" b="2948"/>
          <a:stretch/>
        </p:blipFill>
        <p:spPr>
          <a:xfrm>
            <a:off x="8919387" y="1989287"/>
            <a:ext cx="3039230" cy="2302447"/>
          </a:xfrm>
          <a:prstGeom prst="rect">
            <a:avLst/>
          </a:prstGeom>
          <a:ln>
            <a:noFill/>
          </a:ln>
          <a:effectLst>
            <a:softEdge rad="112500"/>
          </a:effectLst>
        </p:spPr>
      </p:pic>
      <p:sp>
        <p:nvSpPr>
          <p:cNvPr id="12" name="TextBox 11">
            <a:extLst>
              <a:ext uri="{FF2B5EF4-FFF2-40B4-BE49-F238E27FC236}">
                <a16:creationId xmlns:a16="http://schemas.microsoft.com/office/drawing/2014/main" id="{B9959367-18AB-4A5D-928B-F3FBC3A36E67}"/>
              </a:ext>
            </a:extLst>
          </p:cNvPr>
          <p:cNvSpPr txBox="1"/>
          <p:nvPr/>
        </p:nvSpPr>
        <p:spPr>
          <a:xfrm>
            <a:off x="602667" y="1557980"/>
            <a:ext cx="8037481" cy="2923877"/>
          </a:xfrm>
          <a:prstGeom prst="rect">
            <a:avLst/>
          </a:prstGeom>
          <a:noFill/>
        </p:spPr>
        <p:txBody>
          <a:bodyPr wrap="square" rtlCol="0">
            <a:spAutoFit/>
          </a:bodyPr>
          <a:lstStyle/>
          <a:p>
            <a:r>
              <a:rPr lang="en-GB" sz="2400" dirty="0">
                <a:latin typeface="Agency FB" panose="020B0503020202020204" pitchFamily="34" charset="0"/>
              </a:rPr>
              <a:t>Irradiance and Radiance:</a:t>
            </a:r>
          </a:p>
          <a:p>
            <a:pPr lvl="1"/>
            <a:r>
              <a:rPr lang="en-GB" sz="1600" dirty="0">
                <a:solidFill>
                  <a:schemeClr val="tx1">
                    <a:lumMod val="75000"/>
                  </a:schemeClr>
                </a:solidFill>
              </a:rPr>
              <a:t>Though there are many implementations of PBR mostly all are based on the implementation of the ‘irradiance’ equitation, this is used to calculate the total light energy hitting a specific point in space –  located at the position of the shaders fragment in our case. Irradiance is calculated using the integral below, this sums up all light energy passing through infinitesimally small regions around the position from the infinitely many different directions. The quantity of energy hitting an singular area of space from a given direction is called a directions ‘radiance’.</a:t>
            </a:r>
          </a:p>
          <a:p>
            <a:pPr lvl="1"/>
            <a:endParaRPr lang="en-GB" sz="1600" dirty="0">
              <a:solidFill>
                <a:schemeClr val="tx1">
                  <a:lumMod val="75000"/>
                </a:schemeClr>
              </a:solidFill>
            </a:endParaRPr>
          </a:p>
          <a:p>
            <a:pPr lvl="1"/>
            <a:r>
              <a:rPr lang="en-GB" sz="1600" dirty="0">
                <a:solidFill>
                  <a:schemeClr val="tx1">
                    <a:lumMod val="75000"/>
                  </a:schemeClr>
                </a:solidFill>
              </a:rPr>
              <a:t>The equation actually gives us one of these radiances in the form of light bouncing away from the point and towards the observer.</a:t>
            </a:r>
          </a:p>
        </p:txBody>
      </p:sp>
      <p:pic>
        <p:nvPicPr>
          <p:cNvPr id="16" name="Picture 15">
            <a:extLst>
              <a:ext uri="{FF2B5EF4-FFF2-40B4-BE49-F238E27FC236}">
                <a16:creationId xmlns:a16="http://schemas.microsoft.com/office/drawing/2014/main" id="{488254D0-E2A6-4D53-8C30-F4C48E7C2F4A}"/>
              </a:ext>
            </a:extLst>
          </p:cNvPr>
          <p:cNvPicPr>
            <a:picLocks noChangeAspect="1"/>
          </p:cNvPicPr>
          <p:nvPr/>
        </p:nvPicPr>
        <p:blipFill rotWithShape="1">
          <a:blip r:embed="rId4">
            <a:duotone>
              <a:schemeClr val="bg2">
                <a:shade val="45000"/>
                <a:satMod val="135000"/>
              </a:schemeClr>
              <a:prstClr val="white"/>
            </a:duotone>
            <a:alphaModFix/>
            <a:extLst>
              <a:ext uri="{BEBA8EAE-BF5A-486C-A8C5-ECC9F3942E4B}">
                <a14:imgProps xmlns:a14="http://schemas.microsoft.com/office/drawing/2010/main">
                  <a14:imgLayer r:embed="rId5">
                    <a14:imgEffect>
                      <a14:brightnessContrast bright="-20000"/>
                    </a14:imgEffect>
                  </a14:imgLayer>
                </a14:imgProps>
              </a:ext>
            </a:extLst>
          </a:blip>
          <a:srcRect l="8210" r="4493"/>
          <a:stretch/>
        </p:blipFill>
        <p:spPr>
          <a:xfrm>
            <a:off x="2802296" y="4948827"/>
            <a:ext cx="5405536" cy="1190791"/>
          </a:xfrm>
          <a:prstGeom prst="rect">
            <a:avLst/>
          </a:prstGeom>
          <a:ln>
            <a:noFill/>
          </a:ln>
          <a:effectLst>
            <a:softEdge rad="112500"/>
          </a:effectLst>
        </p:spPr>
      </p:pic>
      <p:sp>
        <p:nvSpPr>
          <p:cNvPr id="6" name="TextBox 5">
            <a:extLst>
              <a:ext uri="{FF2B5EF4-FFF2-40B4-BE49-F238E27FC236}">
                <a16:creationId xmlns:a16="http://schemas.microsoft.com/office/drawing/2014/main" id="{73D316B7-1E76-4493-A3B7-72B375C30A7B}"/>
              </a:ext>
            </a:extLst>
          </p:cNvPr>
          <p:cNvSpPr txBox="1"/>
          <p:nvPr/>
        </p:nvSpPr>
        <p:spPr>
          <a:xfrm>
            <a:off x="1908075" y="5809078"/>
            <a:ext cx="922047" cy="384721"/>
          </a:xfrm>
          <a:prstGeom prst="rect">
            <a:avLst/>
          </a:prstGeom>
          <a:noFill/>
        </p:spPr>
        <p:txBody>
          <a:bodyPr wrap="none" rtlCol="0">
            <a:spAutoFit/>
          </a:bodyPr>
          <a:lstStyle/>
          <a:p>
            <a:r>
              <a:rPr lang="en-GB" sz="1200" i="1" dirty="0">
                <a:solidFill>
                  <a:schemeClr val="tx1">
                    <a:lumMod val="50000"/>
                  </a:schemeClr>
                </a:solidFill>
              </a:rPr>
              <a:t>Radiance:</a:t>
            </a:r>
          </a:p>
          <a:p>
            <a:r>
              <a:rPr lang="en-GB" sz="700" i="1" dirty="0">
                <a:solidFill>
                  <a:schemeClr val="tx1">
                    <a:lumMod val="50000"/>
                  </a:schemeClr>
                </a:solidFill>
              </a:rPr>
              <a:t>from point to observer</a:t>
            </a:r>
            <a:endParaRPr lang="en-GB" sz="200" i="1" dirty="0">
              <a:solidFill>
                <a:schemeClr val="tx1">
                  <a:lumMod val="50000"/>
                </a:schemeClr>
              </a:solidFill>
            </a:endParaRPr>
          </a:p>
        </p:txBody>
      </p:sp>
      <p:sp>
        <p:nvSpPr>
          <p:cNvPr id="7" name="TextBox 6">
            <a:extLst>
              <a:ext uri="{FF2B5EF4-FFF2-40B4-BE49-F238E27FC236}">
                <a16:creationId xmlns:a16="http://schemas.microsoft.com/office/drawing/2014/main" id="{4ED00388-6107-411A-90A8-D7C206CC1021}"/>
              </a:ext>
            </a:extLst>
          </p:cNvPr>
          <p:cNvSpPr txBox="1"/>
          <p:nvPr/>
        </p:nvSpPr>
        <p:spPr>
          <a:xfrm>
            <a:off x="5762101" y="4666060"/>
            <a:ext cx="861133" cy="384721"/>
          </a:xfrm>
          <a:prstGeom prst="rect">
            <a:avLst/>
          </a:prstGeom>
          <a:noFill/>
        </p:spPr>
        <p:txBody>
          <a:bodyPr wrap="none" rtlCol="0">
            <a:spAutoFit/>
          </a:bodyPr>
          <a:lstStyle/>
          <a:p>
            <a:r>
              <a:rPr lang="en-GB" sz="1200" i="1" dirty="0">
                <a:solidFill>
                  <a:schemeClr val="tx1">
                    <a:lumMod val="50000"/>
                  </a:schemeClr>
                </a:solidFill>
              </a:rPr>
              <a:t>Radiance:</a:t>
            </a:r>
            <a:endParaRPr lang="en-GB" sz="700" i="1" dirty="0">
              <a:solidFill>
                <a:schemeClr val="tx1">
                  <a:lumMod val="50000"/>
                </a:schemeClr>
              </a:solidFill>
            </a:endParaRPr>
          </a:p>
          <a:p>
            <a:r>
              <a:rPr lang="en-GB" sz="700" i="1" dirty="0">
                <a:solidFill>
                  <a:schemeClr val="tx1">
                    <a:lumMod val="50000"/>
                  </a:schemeClr>
                </a:solidFill>
              </a:rPr>
              <a:t>from point to source</a:t>
            </a:r>
            <a:endParaRPr lang="en-GB" sz="200" i="1" dirty="0">
              <a:solidFill>
                <a:schemeClr val="tx1">
                  <a:lumMod val="50000"/>
                </a:schemeClr>
              </a:solidFill>
            </a:endParaRPr>
          </a:p>
        </p:txBody>
      </p:sp>
      <p:sp>
        <p:nvSpPr>
          <p:cNvPr id="8" name="TextBox 7">
            <a:extLst>
              <a:ext uri="{FF2B5EF4-FFF2-40B4-BE49-F238E27FC236}">
                <a16:creationId xmlns:a16="http://schemas.microsoft.com/office/drawing/2014/main" id="{E4A3B409-A230-4E79-B329-D970FB0D41F1}"/>
              </a:ext>
            </a:extLst>
          </p:cNvPr>
          <p:cNvSpPr txBox="1"/>
          <p:nvPr/>
        </p:nvSpPr>
        <p:spPr>
          <a:xfrm>
            <a:off x="4273065" y="6139618"/>
            <a:ext cx="1822935" cy="384721"/>
          </a:xfrm>
          <a:prstGeom prst="rect">
            <a:avLst/>
          </a:prstGeom>
          <a:noFill/>
        </p:spPr>
        <p:txBody>
          <a:bodyPr wrap="none" rtlCol="0">
            <a:spAutoFit/>
          </a:bodyPr>
          <a:lstStyle/>
          <a:p>
            <a:r>
              <a:rPr lang="en-GB" sz="1200" i="1" dirty="0">
                <a:solidFill>
                  <a:schemeClr val="tx1">
                    <a:lumMod val="50000"/>
                  </a:schemeClr>
                </a:solidFill>
              </a:rPr>
              <a:t>BDRF:</a:t>
            </a:r>
          </a:p>
          <a:p>
            <a:r>
              <a:rPr lang="en-GB" sz="700" i="1" dirty="0">
                <a:solidFill>
                  <a:schemeClr val="tx1">
                    <a:lumMod val="50000"/>
                  </a:schemeClr>
                </a:solidFill>
              </a:rPr>
              <a:t>Bidirectional Reflectance Distribution Function </a:t>
            </a:r>
            <a:endParaRPr lang="en-GB" sz="200" i="1" dirty="0">
              <a:solidFill>
                <a:schemeClr val="tx1">
                  <a:lumMod val="50000"/>
                </a:schemeClr>
              </a:solidFill>
            </a:endParaRPr>
          </a:p>
        </p:txBody>
      </p:sp>
      <p:sp>
        <p:nvSpPr>
          <p:cNvPr id="9" name="TextBox 8">
            <a:extLst>
              <a:ext uri="{FF2B5EF4-FFF2-40B4-BE49-F238E27FC236}">
                <a16:creationId xmlns:a16="http://schemas.microsoft.com/office/drawing/2014/main" id="{A803B9A7-45C9-4214-9350-9ECD4B4B1865}"/>
              </a:ext>
            </a:extLst>
          </p:cNvPr>
          <p:cNvSpPr txBox="1"/>
          <p:nvPr/>
        </p:nvSpPr>
        <p:spPr>
          <a:xfrm>
            <a:off x="7428612" y="6097046"/>
            <a:ext cx="1558440" cy="276999"/>
          </a:xfrm>
          <a:prstGeom prst="rect">
            <a:avLst/>
          </a:prstGeom>
          <a:noFill/>
        </p:spPr>
        <p:txBody>
          <a:bodyPr wrap="none" rtlCol="0">
            <a:spAutoFit/>
          </a:bodyPr>
          <a:lstStyle/>
          <a:p>
            <a:r>
              <a:rPr lang="en-GB" sz="1200" i="1" dirty="0">
                <a:solidFill>
                  <a:schemeClr val="tx1">
                    <a:lumMod val="50000"/>
                  </a:schemeClr>
                </a:solidFill>
              </a:rPr>
              <a:t>Light • Surface Normal</a:t>
            </a:r>
            <a:endParaRPr lang="en-GB" sz="400" i="1" dirty="0">
              <a:solidFill>
                <a:schemeClr val="tx1">
                  <a:lumMod val="50000"/>
                </a:schemeClr>
              </a:solidFill>
            </a:endParaRPr>
          </a:p>
        </p:txBody>
      </p:sp>
      <p:cxnSp>
        <p:nvCxnSpPr>
          <p:cNvPr id="13" name="Connector: Elbow 12">
            <a:extLst>
              <a:ext uri="{FF2B5EF4-FFF2-40B4-BE49-F238E27FC236}">
                <a16:creationId xmlns:a16="http://schemas.microsoft.com/office/drawing/2014/main" id="{2AA7A847-A1D5-41B7-BDD5-BEEFC6F2D4FA}"/>
              </a:ext>
            </a:extLst>
          </p:cNvPr>
          <p:cNvCxnSpPr>
            <a:stCxn id="8" idx="0"/>
          </p:cNvCxnSpPr>
          <p:nvPr/>
        </p:nvCxnSpPr>
        <p:spPr>
          <a:xfrm rot="5400000" flipH="1" flipV="1">
            <a:off x="5079865" y="5733500"/>
            <a:ext cx="510786" cy="301451"/>
          </a:xfrm>
          <a:prstGeom prst="bentConnector3">
            <a:avLst>
              <a:gd name="adj1" fmla="val 51218"/>
            </a:avLst>
          </a:prstGeom>
          <a:ln>
            <a:solidFill>
              <a:schemeClr val="bg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E2FA42C-6A52-446E-98E7-4AF044D0D0C0}"/>
              </a:ext>
            </a:extLst>
          </p:cNvPr>
          <p:cNvCxnSpPr>
            <a:cxnSpLocks/>
            <a:stCxn id="7" idx="2"/>
          </p:cNvCxnSpPr>
          <p:nvPr/>
        </p:nvCxnSpPr>
        <p:spPr>
          <a:xfrm rot="16200000" flipH="1">
            <a:off x="6167310" y="5076138"/>
            <a:ext cx="184203" cy="133487"/>
          </a:xfrm>
          <a:prstGeom prst="bentConnector3">
            <a:avLst>
              <a:gd name="adj1" fmla="val 33116"/>
            </a:avLst>
          </a:prstGeom>
          <a:ln>
            <a:solidFill>
              <a:schemeClr val="bg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6DD8047-8BDB-4123-BAA2-E5FE0B603BEF}"/>
              </a:ext>
            </a:extLst>
          </p:cNvPr>
          <p:cNvCxnSpPr>
            <a:cxnSpLocks/>
            <a:stCxn id="9" idx="0"/>
          </p:cNvCxnSpPr>
          <p:nvPr/>
        </p:nvCxnSpPr>
        <p:spPr>
          <a:xfrm rot="16200000" flipV="1">
            <a:off x="7790006" y="5679220"/>
            <a:ext cx="468214" cy="367438"/>
          </a:xfrm>
          <a:prstGeom prst="bentConnector3">
            <a:avLst>
              <a:gd name="adj1" fmla="val 50000"/>
            </a:avLst>
          </a:prstGeom>
          <a:ln>
            <a:solidFill>
              <a:schemeClr val="bg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F465DE6-5645-4CD9-9029-3F85D31F8AAC}"/>
              </a:ext>
            </a:extLst>
          </p:cNvPr>
          <p:cNvCxnSpPr>
            <a:cxnSpLocks/>
            <a:stCxn id="6" idx="1"/>
          </p:cNvCxnSpPr>
          <p:nvPr/>
        </p:nvCxnSpPr>
        <p:spPr>
          <a:xfrm rot="10800000" flipH="1">
            <a:off x="1908074" y="5411755"/>
            <a:ext cx="922047" cy="589685"/>
          </a:xfrm>
          <a:prstGeom prst="bentConnector3">
            <a:avLst>
              <a:gd name="adj1" fmla="val -24793"/>
            </a:avLst>
          </a:prstGeom>
          <a:ln>
            <a:solidFill>
              <a:schemeClr val="bg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773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2414572"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Theory</a:t>
            </a:r>
            <a:endParaRPr lang="en-US" sz="5400" b="1" cap="none" spc="50" dirty="0">
              <a:ln w="0"/>
              <a:effectLst>
                <a:innerShdw blurRad="63500" dist="50800" dir="13500000">
                  <a:srgbClr val="000000">
                    <a:alpha val="50000"/>
                  </a:srgbClr>
                </a:innerShdw>
              </a:effectLst>
            </a:endParaRPr>
          </a:p>
        </p:txBody>
      </p:sp>
      <p:sp>
        <p:nvSpPr>
          <p:cNvPr id="12" name="TextBox 11">
            <a:extLst>
              <a:ext uri="{FF2B5EF4-FFF2-40B4-BE49-F238E27FC236}">
                <a16:creationId xmlns:a16="http://schemas.microsoft.com/office/drawing/2014/main" id="{B9959367-18AB-4A5D-928B-F3FBC3A36E67}"/>
              </a:ext>
            </a:extLst>
          </p:cNvPr>
          <p:cNvSpPr txBox="1"/>
          <p:nvPr/>
        </p:nvSpPr>
        <p:spPr>
          <a:xfrm>
            <a:off x="602667" y="1549338"/>
            <a:ext cx="8037481" cy="4401205"/>
          </a:xfrm>
          <a:prstGeom prst="rect">
            <a:avLst/>
          </a:prstGeom>
          <a:noFill/>
        </p:spPr>
        <p:txBody>
          <a:bodyPr wrap="square" rtlCol="0">
            <a:spAutoFit/>
          </a:bodyPr>
          <a:lstStyle/>
          <a:p>
            <a:r>
              <a:rPr lang="en-GB" sz="2400" dirty="0">
                <a:latin typeface="Agency FB" panose="020B0503020202020204" pitchFamily="34" charset="0"/>
              </a:rPr>
              <a:t>IBL:</a:t>
            </a:r>
          </a:p>
          <a:p>
            <a:pPr lvl="1"/>
            <a:r>
              <a:rPr lang="en-GB" sz="1600" dirty="0">
                <a:solidFill>
                  <a:schemeClr val="tx1">
                    <a:lumMod val="75000"/>
                  </a:schemeClr>
                </a:solidFill>
              </a:rPr>
              <a:t>‘Image Based Lighting’ uses cube map textures to act as pre-baked lighting across the scene, these cube maps are then convoluted to average out the amount of light coming from specific regions. The scene lighting then uses these maps by taking discrete samples around a hemisphere above the points normal and summing up there values populating the integral. The benefit of using prebaked cube maps mean that the light reflected from a materials surface can easily return that of the true light colour data from around the scene, resulting in more realistic reflections.</a:t>
            </a:r>
            <a:endParaRPr lang="en-GB" dirty="0"/>
          </a:p>
          <a:p>
            <a:endParaRPr lang="en-GB" sz="2400" dirty="0">
              <a:latin typeface="Agency FB" panose="020B0503020202020204" pitchFamily="34" charset="0"/>
            </a:endParaRPr>
          </a:p>
          <a:p>
            <a:r>
              <a:rPr lang="en-GB" sz="2400" dirty="0">
                <a:latin typeface="Agency FB" panose="020B0503020202020204" pitchFamily="34" charset="0"/>
              </a:rPr>
              <a:t>Simple Lighting:</a:t>
            </a:r>
          </a:p>
          <a:p>
            <a:pPr lvl="1"/>
            <a:r>
              <a:rPr lang="en-GB" sz="1600" dirty="0">
                <a:solidFill>
                  <a:schemeClr val="tx1">
                    <a:lumMod val="75000"/>
                  </a:schemeClr>
                </a:solidFill>
              </a:rPr>
              <a:t>A different approach is to instead work with the point lights in the scene directly, taking the radiance to the point from each of these lights and summing just there values, this comes with the assumption that all other points of radiance around the scene are equal to exactly zero. This can still give some good results, however it’s somewhat unrealistic any reflected’ light will not be able to carry the true reflected colour of the scene.</a:t>
            </a:r>
          </a:p>
        </p:txBody>
      </p:sp>
      <p:pic>
        <p:nvPicPr>
          <p:cNvPr id="16" name="Picture 15">
            <a:extLst>
              <a:ext uri="{FF2B5EF4-FFF2-40B4-BE49-F238E27FC236}">
                <a16:creationId xmlns:a16="http://schemas.microsoft.com/office/drawing/2014/main" id="{488254D0-E2A6-4D53-8C30-F4C48E7C2F4A}"/>
              </a:ext>
            </a:extLst>
          </p:cNvPr>
          <p:cNvPicPr>
            <a:picLocks noChangeAspect="1"/>
          </p:cNvPicPr>
          <p:nvPr/>
        </p:nvPicPr>
        <p:blipFill rotWithShape="1">
          <a:blip r:embed="rId3">
            <a:duotone>
              <a:schemeClr val="bg2">
                <a:shade val="45000"/>
                <a:satMod val="135000"/>
              </a:schemeClr>
              <a:prstClr val="white"/>
            </a:duotone>
            <a:alphaModFix/>
            <a:extLst>
              <a:ext uri="{BEBA8EAE-BF5A-486C-A8C5-ECC9F3942E4B}">
                <a14:imgProps xmlns:a14="http://schemas.microsoft.com/office/drawing/2010/main">
                  <a14:imgLayer r:embed="rId4">
                    <a14:imgEffect>
                      <a14:brightnessContrast bright="-20000" contrast="-40000"/>
                    </a14:imgEffect>
                  </a14:imgLayer>
                </a14:imgProps>
              </a:ext>
            </a:extLst>
          </a:blip>
          <a:srcRect l="8311" r="4493"/>
          <a:stretch/>
        </p:blipFill>
        <p:spPr>
          <a:xfrm>
            <a:off x="3396343" y="296343"/>
            <a:ext cx="5399314" cy="1190791"/>
          </a:xfrm>
          <a:prstGeom prst="rect">
            <a:avLst/>
          </a:prstGeom>
          <a:ln>
            <a:noFill/>
          </a:ln>
          <a:effectLst>
            <a:softEdge rad="112500"/>
          </a:effectLst>
        </p:spPr>
      </p:pic>
      <p:pic>
        <p:nvPicPr>
          <p:cNvPr id="3" name="Picture 2">
            <a:extLst>
              <a:ext uri="{FF2B5EF4-FFF2-40B4-BE49-F238E27FC236}">
                <a16:creationId xmlns:a16="http://schemas.microsoft.com/office/drawing/2014/main" id="{F614CAC4-AD9C-48C1-BD13-8CBD40CE4BA0}"/>
              </a:ext>
            </a:extLst>
          </p:cNvPr>
          <p:cNvPicPr>
            <a:picLocks noChangeAspect="1"/>
          </p:cNvPicPr>
          <p:nvPr/>
        </p:nvPicPr>
        <p:blipFill>
          <a:blip r:embed="rId5"/>
          <a:stretch>
            <a:fillRect/>
          </a:stretch>
        </p:blipFill>
        <p:spPr>
          <a:xfrm>
            <a:off x="8879896" y="296343"/>
            <a:ext cx="2851808" cy="2146058"/>
          </a:xfrm>
          <a:prstGeom prst="rect">
            <a:avLst/>
          </a:prstGeom>
        </p:spPr>
      </p:pic>
      <p:pic>
        <p:nvPicPr>
          <p:cNvPr id="6" name="Picture 5">
            <a:extLst>
              <a:ext uri="{FF2B5EF4-FFF2-40B4-BE49-F238E27FC236}">
                <a16:creationId xmlns:a16="http://schemas.microsoft.com/office/drawing/2014/main" id="{D96BEFD8-B549-4610-AB0D-A9F0DBEDEDC7}"/>
              </a:ext>
            </a:extLst>
          </p:cNvPr>
          <p:cNvPicPr>
            <a:picLocks noChangeAspect="1"/>
          </p:cNvPicPr>
          <p:nvPr/>
        </p:nvPicPr>
        <p:blipFill>
          <a:blip r:embed="rId6"/>
          <a:stretch>
            <a:fillRect/>
          </a:stretch>
        </p:blipFill>
        <p:spPr>
          <a:xfrm>
            <a:off x="8845417" y="2564970"/>
            <a:ext cx="2851808" cy="2137070"/>
          </a:xfrm>
          <a:prstGeom prst="rect">
            <a:avLst/>
          </a:prstGeom>
        </p:spPr>
      </p:pic>
      <p:sp>
        <p:nvSpPr>
          <p:cNvPr id="7" name="TextBox 6">
            <a:extLst>
              <a:ext uri="{FF2B5EF4-FFF2-40B4-BE49-F238E27FC236}">
                <a16:creationId xmlns:a16="http://schemas.microsoft.com/office/drawing/2014/main" id="{102038FF-3D8A-4240-97FC-194C75E2246C}"/>
              </a:ext>
            </a:extLst>
          </p:cNvPr>
          <p:cNvSpPr txBox="1"/>
          <p:nvPr/>
        </p:nvSpPr>
        <p:spPr>
          <a:xfrm>
            <a:off x="10313993" y="4084022"/>
            <a:ext cx="1495730" cy="338554"/>
          </a:xfrm>
          <a:prstGeom prst="rect">
            <a:avLst/>
          </a:prstGeom>
          <a:noFill/>
        </p:spPr>
        <p:txBody>
          <a:bodyPr wrap="none" rtlCol="0">
            <a:spAutoFit/>
          </a:bodyPr>
          <a:lstStyle/>
          <a:p>
            <a:r>
              <a:rPr lang="en-GB" sz="1200" i="1" dirty="0">
                <a:solidFill>
                  <a:schemeClr val="tx1">
                    <a:lumMod val="50000"/>
                  </a:schemeClr>
                </a:solidFill>
              </a:rPr>
              <a:t>Convoluted Cube Map</a:t>
            </a:r>
            <a:endParaRPr lang="en-GB" sz="400" i="1" dirty="0">
              <a:solidFill>
                <a:schemeClr val="tx1">
                  <a:lumMod val="50000"/>
                </a:schemeClr>
              </a:solidFill>
            </a:endParaRPr>
          </a:p>
          <a:p>
            <a:r>
              <a:rPr lang="en-GB" sz="400" i="1" dirty="0">
                <a:solidFill>
                  <a:schemeClr val="tx1">
                    <a:lumMod val="50000"/>
                  </a:schemeClr>
                </a:solidFill>
              </a:rPr>
              <a:t>https://www.indiedb.com/features/using-image-based-lighting-ibl</a:t>
            </a:r>
          </a:p>
        </p:txBody>
      </p:sp>
      <p:sp>
        <p:nvSpPr>
          <p:cNvPr id="10" name="TextBox 9">
            <a:extLst>
              <a:ext uri="{FF2B5EF4-FFF2-40B4-BE49-F238E27FC236}">
                <a16:creationId xmlns:a16="http://schemas.microsoft.com/office/drawing/2014/main" id="{29EB731B-5BCB-4500-A05E-466E3018F0B1}"/>
              </a:ext>
            </a:extLst>
          </p:cNvPr>
          <p:cNvSpPr txBox="1"/>
          <p:nvPr/>
        </p:nvSpPr>
        <p:spPr>
          <a:xfrm>
            <a:off x="10326433" y="1826140"/>
            <a:ext cx="1487908" cy="338554"/>
          </a:xfrm>
          <a:prstGeom prst="rect">
            <a:avLst/>
          </a:prstGeom>
          <a:noFill/>
        </p:spPr>
        <p:txBody>
          <a:bodyPr wrap="none" rtlCol="0">
            <a:spAutoFit/>
          </a:bodyPr>
          <a:lstStyle/>
          <a:p>
            <a:r>
              <a:rPr lang="en-GB" sz="1200" i="1" dirty="0">
                <a:solidFill>
                  <a:schemeClr val="tx1">
                    <a:lumMod val="50000"/>
                  </a:schemeClr>
                </a:solidFill>
              </a:rPr>
              <a:t>Scene Cube Map</a:t>
            </a:r>
            <a:endParaRPr lang="en-GB" sz="400" i="1" dirty="0">
              <a:solidFill>
                <a:schemeClr val="tx1">
                  <a:lumMod val="50000"/>
                </a:schemeClr>
              </a:solidFill>
            </a:endParaRPr>
          </a:p>
          <a:p>
            <a:r>
              <a:rPr lang="en-GB" sz="400" i="1" dirty="0">
                <a:solidFill>
                  <a:schemeClr val="tx1">
                    <a:lumMod val="50000"/>
                  </a:schemeClr>
                </a:solidFill>
              </a:rPr>
              <a:t>https://www.indiedb.com/features/using-image-based-lighting-ibl</a:t>
            </a:r>
          </a:p>
        </p:txBody>
      </p:sp>
    </p:spTree>
    <p:extLst>
      <p:ext uri="{BB962C8B-B14F-4D97-AF65-F5344CB8AC3E}">
        <p14:creationId xmlns:p14="http://schemas.microsoft.com/office/powerpoint/2010/main" val="1102748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8A84F54-6266-4BBC-967B-C9C805E3BDC1}"/>
              </a:ext>
            </a:extLst>
          </p:cNvPr>
          <p:cNvSpPr/>
          <p:nvPr/>
        </p:nvSpPr>
        <p:spPr>
          <a:xfrm>
            <a:off x="3786975" y="5047280"/>
            <a:ext cx="4618049" cy="1565664"/>
          </a:xfrm>
          <a:prstGeom prst="roundRect">
            <a:avLst/>
          </a:prstGeom>
          <a:solidFill>
            <a:schemeClr val="tx1"/>
          </a:solidFill>
          <a:ln>
            <a:solidFill>
              <a:schemeClr val="bg2">
                <a:lumMod val="75000"/>
                <a:lumOff val="25000"/>
              </a:schemeClr>
            </a:solidFill>
          </a:ln>
          <a:effectLst>
            <a:innerShdw blurRad="114300">
              <a:prstClr val="black"/>
            </a:inn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7F902F7-10E1-485C-8622-C473A30A086E}"/>
              </a:ext>
            </a:extLst>
          </p:cNvPr>
          <p:cNvSpPr/>
          <p:nvPr/>
        </p:nvSpPr>
        <p:spPr>
          <a:xfrm>
            <a:off x="602667" y="430074"/>
            <a:ext cx="2414572"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Theory</a:t>
            </a:r>
            <a:endParaRPr lang="en-US" sz="5400" b="1" cap="none" spc="50" dirty="0">
              <a:ln w="0"/>
              <a:effectLst>
                <a:innerShdw blurRad="63500" dist="50800" dir="13500000">
                  <a:srgbClr val="000000">
                    <a:alpha val="50000"/>
                  </a:srgbClr>
                </a:innerShdw>
              </a:effectLst>
            </a:endParaRPr>
          </a:p>
        </p:txBody>
      </p:sp>
      <p:sp>
        <p:nvSpPr>
          <p:cNvPr id="12" name="TextBox 11">
            <a:extLst>
              <a:ext uri="{FF2B5EF4-FFF2-40B4-BE49-F238E27FC236}">
                <a16:creationId xmlns:a16="http://schemas.microsoft.com/office/drawing/2014/main" id="{B9959367-18AB-4A5D-928B-F3FBC3A36E67}"/>
              </a:ext>
            </a:extLst>
          </p:cNvPr>
          <p:cNvSpPr txBox="1"/>
          <p:nvPr/>
        </p:nvSpPr>
        <p:spPr>
          <a:xfrm>
            <a:off x="602667" y="1552442"/>
            <a:ext cx="11489806" cy="3662541"/>
          </a:xfrm>
          <a:prstGeom prst="rect">
            <a:avLst/>
          </a:prstGeom>
          <a:noFill/>
        </p:spPr>
        <p:txBody>
          <a:bodyPr wrap="square" rtlCol="0">
            <a:spAutoFit/>
          </a:bodyPr>
          <a:lstStyle/>
          <a:p>
            <a:r>
              <a:rPr lang="en-GB" sz="2400" dirty="0">
                <a:latin typeface="Agency FB" panose="020B0503020202020204" pitchFamily="34" charset="0"/>
              </a:rPr>
              <a:t>BRDF Functions:</a:t>
            </a:r>
          </a:p>
          <a:p>
            <a:pPr lvl="1"/>
            <a:r>
              <a:rPr lang="en-GB" sz="1600" dirty="0">
                <a:solidFill>
                  <a:schemeClr val="tx1">
                    <a:lumMod val="75000"/>
                  </a:schemeClr>
                </a:solidFill>
              </a:rPr>
              <a:t>A large part of the Irradiance equation is the BRDF function, the focus of this part of the equation is to let the material’s surface properties define how the light behaves on impact. While keeping conservation of energy the function distributes light into its diffuse and specular components based on its surface roughness (its microfacet’s) and  whether the material is a ‘conductor’ or a ‘dielectric’, these two properties allow for a material to absorb and reflect light in unique ways. </a:t>
            </a:r>
          </a:p>
          <a:p>
            <a:endParaRPr lang="en-GB" sz="2400" dirty="0">
              <a:latin typeface="Agency FB" panose="020B0503020202020204" pitchFamily="34" charset="0"/>
            </a:endParaRPr>
          </a:p>
          <a:p>
            <a:r>
              <a:rPr lang="en-GB" sz="2400" dirty="0">
                <a:latin typeface="Agency FB" panose="020B0503020202020204" pitchFamily="34" charset="0"/>
              </a:rPr>
              <a:t>Specular Light:</a:t>
            </a:r>
          </a:p>
          <a:p>
            <a:pPr lvl="1"/>
            <a:r>
              <a:rPr lang="en-GB" sz="1600" dirty="0">
                <a:solidFill>
                  <a:schemeClr val="tx1">
                    <a:lumMod val="75000"/>
                  </a:schemeClr>
                </a:solidFill>
              </a:rPr>
              <a:t>Specular lighting is made up of 3 components: The ‘Distribution’ function, ‘Geometry’ function and the ‘Fresnel’ function. These dictate how light is reflected on the surface of a material, the distribution function determines the average deviation all microfacets have to the surface normal. The geometry function defines how much of the light is blocked by micro-peaks (geometry obstruction) and micro-troughs (geometry shadowing) across the materials surface. A the Fresnel function determines how much light is reflected based on the steepness of the viewing angle from the observer to the objects.</a:t>
            </a:r>
          </a:p>
          <a:p>
            <a:endParaRPr lang="en-GB" sz="1600" dirty="0">
              <a:solidFill>
                <a:schemeClr val="tx1">
                  <a:lumMod val="75000"/>
                </a:schemeClr>
              </a:solidFill>
            </a:endParaRPr>
          </a:p>
        </p:txBody>
      </p:sp>
      <p:pic>
        <p:nvPicPr>
          <p:cNvPr id="1026" name="Picture 2" descr="Light being either shadowed or obstructed due to microfacet model.">
            <a:extLst>
              <a:ext uri="{FF2B5EF4-FFF2-40B4-BE49-F238E27FC236}">
                <a16:creationId xmlns:a16="http://schemas.microsoft.com/office/drawing/2014/main" id="{3C6C1330-0817-4B6A-927B-431580733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449" y="5131165"/>
            <a:ext cx="4433099" cy="139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80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2358338"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Design</a:t>
            </a:r>
            <a:endParaRPr lang="en-US" sz="5400" b="1" cap="none" spc="50" dirty="0">
              <a:ln w="0"/>
              <a:effectLst>
                <a:innerShdw blurRad="63500" dist="50800" dir="13500000">
                  <a:srgbClr val="000000">
                    <a:alpha val="50000"/>
                  </a:srgbClr>
                </a:innerShdw>
              </a:effectLst>
            </a:endParaRPr>
          </a:p>
        </p:txBody>
      </p:sp>
      <p:sp>
        <p:nvSpPr>
          <p:cNvPr id="3" name="TextBox 2">
            <a:extLst>
              <a:ext uri="{FF2B5EF4-FFF2-40B4-BE49-F238E27FC236}">
                <a16:creationId xmlns:a16="http://schemas.microsoft.com/office/drawing/2014/main" id="{A8A48A0F-B605-45CF-B298-33F35231BC26}"/>
              </a:ext>
            </a:extLst>
          </p:cNvPr>
          <p:cNvSpPr txBox="1"/>
          <p:nvPr/>
        </p:nvSpPr>
        <p:spPr>
          <a:xfrm>
            <a:off x="602667" y="1554596"/>
            <a:ext cx="11041937" cy="2185214"/>
          </a:xfrm>
          <a:prstGeom prst="rect">
            <a:avLst/>
          </a:prstGeom>
          <a:noFill/>
        </p:spPr>
        <p:txBody>
          <a:bodyPr wrap="square" rtlCol="0">
            <a:spAutoFit/>
          </a:bodyPr>
          <a:lstStyle/>
          <a:p>
            <a:r>
              <a:rPr lang="en-GB" sz="2400" dirty="0">
                <a:latin typeface="Agency FB" panose="020B0503020202020204" pitchFamily="34" charset="0"/>
              </a:rPr>
              <a:t>Material to Shader:</a:t>
            </a:r>
          </a:p>
          <a:p>
            <a:pPr lvl="1"/>
            <a:r>
              <a:rPr lang="en-GB" sz="1600" dirty="0">
                <a:solidFill>
                  <a:schemeClr val="tx1">
                    <a:lumMod val="75000"/>
                  </a:schemeClr>
                </a:solidFill>
              </a:rPr>
              <a:t>The program I am creating these shaders to run on is specifically designed for easy shader and material development, this is done by allowing any uniform or attribute to be created and passed into the shader automatically through the use of dictionary's. </a:t>
            </a:r>
          </a:p>
          <a:p>
            <a:pPr lvl="1"/>
            <a:endParaRPr lang="en-GB" sz="1600" dirty="0">
              <a:solidFill>
                <a:schemeClr val="tx1">
                  <a:lumMod val="75000"/>
                </a:schemeClr>
              </a:solidFill>
            </a:endParaRPr>
          </a:p>
          <a:p>
            <a:pPr lvl="1"/>
            <a:r>
              <a:rPr lang="en-GB" sz="1600" dirty="0">
                <a:solidFill>
                  <a:schemeClr val="tx1">
                    <a:lumMod val="75000"/>
                  </a:schemeClr>
                </a:solidFill>
              </a:rPr>
              <a:t>Materials and there associated shaders are loaded in and applied to the ‘MeshRenderer’ components attached objects, the materials are read as JSON files, this allows us to easily add new properties – like ‘in_Roughness’ – to the file and have a shader access them instantly for use.</a:t>
            </a:r>
          </a:p>
        </p:txBody>
      </p:sp>
      <p:pic>
        <p:nvPicPr>
          <p:cNvPr id="5" name="Picture 4">
            <a:extLst>
              <a:ext uri="{FF2B5EF4-FFF2-40B4-BE49-F238E27FC236}">
                <a16:creationId xmlns:a16="http://schemas.microsoft.com/office/drawing/2014/main" id="{8D1D9297-12F5-4801-B2C4-6E8DBDEA7DDC}"/>
              </a:ext>
            </a:extLst>
          </p:cNvPr>
          <p:cNvPicPr>
            <a:picLocks noChangeAspect="1"/>
          </p:cNvPicPr>
          <p:nvPr/>
        </p:nvPicPr>
        <p:blipFill>
          <a:blip r:embed="rId3"/>
          <a:stretch>
            <a:fillRect/>
          </a:stretch>
        </p:blipFill>
        <p:spPr>
          <a:xfrm>
            <a:off x="1535189" y="4052424"/>
            <a:ext cx="9176892" cy="2240702"/>
          </a:xfrm>
          <a:prstGeom prst="rect">
            <a:avLst/>
          </a:prstGeom>
          <a:ln>
            <a:noFill/>
          </a:ln>
          <a:effectLst>
            <a:softEdge rad="112500"/>
          </a:effectLst>
        </p:spPr>
      </p:pic>
    </p:spTree>
    <p:extLst>
      <p:ext uri="{BB962C8B-B14F-4D97-AF65-F5344CB8AC3E}">
        <p14:creationId xmlns:p14="http://schemas.microsoft.com/office/powerpoint/2010/main" val="104775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2358338"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Design</a:t>
            </a:r>
            <a:endParaRPr lang="en-US" sz="5400" b="1" cap="none" spc="50" dirty="0">
              <a:ln w="0"/>
              <a:effectLst>
                <a:innerShdw blurRad="63500" dist="50800" dir="13500000">
                  <a:srgbClr val="000000">
                    <a:alpha val="50000"/>
                  </a:srgbClr>
                </a:innerShdw>
              </a:effectLst>
            </a:endParaRPr>
          </a:p>
        </p:txBody>
      </p:sp>
      <p:sp>
        <p:nvSpPr>
          <p:cNvPr id="3" name="TextBox 2">
            <a:extLst>
              <a:ext uri="{FF2B5EF4-FFF2-40B4-BE49-F238E27FC236}">
                <a16:creationId xmlns:a16="http://schemas.microsoft.com/office/drawing/2014/main" id="{A8A48A0F-B605-45CF-B298-33F35231BC26}"/>
              </a:ext>
            </a:extLst>
          </p:cNvPr>
          <p:cNvSpPr txBox="1"/>
          <p:nvPr/>
        </p:nvSpPr>
        <p:spPr>
          <a:xfrm>
            <a:off x="602667" y="1554596"/>
            <a:ext cx="7620355" cy="1692771"/>
          </a:xfrm>
          <a:prstGeom prst="rect">
            <a:avLst/>
          </a:prstGeom>
          <a:noFill/>
        </p:spPr>
        <p:txBody>
          <a:bodyPr wrap="square" rtlCol="0">
            <a:spAutoFit/>
          </a:bodyPr>
          <a:lstStyle/>
          <a:p>
            <a:r>
              <a:rPr lang="en-GB" sz="2400" dirty="0">
                <a:latin typeface="Agency FB" panose="020B0503020202020204" pitchFamily="34" charset="0"/>
              </a:rPr>
              <a:t>Renderer:</a:t>
            </a:r>
          </a:p>
          <a:p>
            <a:pPr lvl="1"/>
            <a:r>
              <a:rPr lang="en-GB" sz="1600" dirty="0">
                <a:solidFill>
                  <a:schemeClr val="tx1">
                    <a:lumMod val="75000"/>
                  </a:schemeClr>
                </a:solidFill>
              </a:rPr>
              <a:t>Rendering uses the double buffering approach, the whole screen is rendered as a texture on the GPU, and then re-rendered to a single quad on the screen. This approach was adopted to solve issues with Z-Fighting across different hardware and also allow for the use of post-processing shaders.</a:t>
            </a:r>
          </a:p>
          <a:p>
            <a:endParaRPr lang="en-GB" sz="1600" dirty="0">
              <a:latin typeface="Agency FB" panose="020B0503020202020204" pitchFamily="34" charset="0"/>
            </a:endParaRPr>
          </a:p>
        </p:txBody>
      </p:sp>
      <p:pic>
        <p:nvPicPr>
          <p:cNvPr id="5" name="Picture 4">
            <a:extLst>
              <a:ext uri="{FF2B5EF4-FFF2-40B4-BE49-F238E27FC236}">
                <a16:creationId xmlns:a16="http://schemas.microsoft.com/office/drawing/2014/main" id="{2DC03E82-E3A4-43C4-B345-B5F8B78760F7}"/>
              </a:ext>
            </a:extLst>
          </p:cNvPr>
          <p:cNvPicPr>
            <a:picLocks noChangeAspect="1"/>
          </p:cNvPicPr>
          <p:nvPr/>
        </p:nvPicPr>
        <p:blipFill>
          <a:blip r:embed="rId3"/>
          <a:stretch>
            <a:fillRect/>
          </a:stretch>
        </p:blipFill>
        <p:spPr>
          <a:xfrm>
            <a:off x="8420374" y="1145977"/>
            <a:ext cx="3416895" cy="2101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011BACD8-4E2C-498A-8CE3-4FD58D758D96}"/>
              </a:ext>
            </a:extLst>
          </p:cNvPr>
          <p:cNvSpPr txBox="1"/>
          <p:nvPr/>
        </p:nvSpPr>
        <p:spPr>
          <a:xfrm>
            <a:off x="602667" y="3429000"/>
            <a:ext cx="11234602" cy="1692771"/>
          </a:xfrm>
          <a:prstGeom prst="rect">
            <a:avLst/>
          </a:prstGeom>
          <a:noFill/>
        </p:spPr>
        <p:txBody>
          <a:bodyPr wrap="square" rtlCol="0">
            <a:spAutoFit/>
          </a:bodyPr>
          <a:lstStyle/>
          <a:p>
            <a:r>
              <a:rPr lang="en-GB" sz="2400" dirty="0">
                <a:latin typeface="Agency FB" panose="020B0503020202020204" pitchFamily="34" charset="0"/>
              </a:rPr>
              <a:t>Shaders:</a:t>
            </a:r>
          </a:p>
          <a:p>
            <a:pPr lvl="1"/>
            <a:r>
              <a:rPr lang="en-GB" sz="1600" dirty="0">
                <a:solidFill>
                  <a:schemeClr val="tx1">
                    <a:lumMod val="75000"/>
                  </a:schemeClr>
                </a:solidFill>
              </a:rPr>
              <a:t>The shader program is a combined file containing both the vertex shader and the fragment shader. These two shaders are separated by a #ifdef, for both “VERTEX_SHADER” and “FRAGMENT_SHADER” this allows for a single file to be read in a split into the desired shader program by appending either “#define VERTEX_SHADER” or “#define FRAGMENT_SHADER” to content string. </a:t>
            </a:r>
          </a:p>
          <a:p>
            <a:endParaRPr lang="en-GB" sz="1600" dirty="0">
              <a:latin typeface="Agency FB" panose="020B0503020202020204" pitchFamily="34" charset="0"/>
            </a:endParaRPr>
          </a:p>
        </p:txBody>
      </p:sp>
    </p:spTree>
    <p:extLst>
      <p:ext uri="{BB962C8B-B14F-4D97-AF65-F5344CB8AC3E}">
        <p14:creationId xmlns:p14="http://schemas.microsoft.com/office/powerpoint/2010/main" val="4215513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5063505" y="2967335"/>
            <a:ext cx="2064989"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Demo</a:t>
            </a:r>
            <a:endParaRPr lang="en-US" sz="5400" b="1" cap="none" spc="50" dirty="0">
              <a:ln w="0"/>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97726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F902F7-10E1-485C-8622-C473A30A086E}"/>
              </a:ext>
            </a:extLst>
          </p:cNvPr>
          <p:cNvSpPr/>
          <p:nvPr/>
        </p:nvSpPr>
        <p:spPr>
          <a:xfrm>
            <a:off x="602667" y="430074"/>
            <a:ext cx="6932219" cy="923330"/>
          </a:xfrm>
          <a:prstGeom prst="rect">
            <a:avLst/>
          </a:prstGeom>
          <a:noFill/>
        </p:spPr>
        <p:txBody>
          <a:bodyPr wrap="none" lIns="91440" tIns="45720" rIns="91440" bIns="45720">
            <a:spAutoFit/>
          </a:bodyPr>
          <a:lstStyle/>
          <a:p>
            <a:r>
              <a:rPr lang="en-US" sz="5400" b="1" spc="50" dirty="0">
                <a:ln w="0"/>
                <a:effectLst>
                  <a:innerShdw blurRad="63500" dist="50800" dir="13500000">
                    <a:srgbClr val="000000">
                      <a:alpha val="50000"/>
                    </a:srgbClr>
                  </a:innerShdw>
                </a:effectLst>
              </a:rPr>
              <a:t>Quantitative Analysis</a:t>
            </a:r>
            <a:endParaRPr lang="en-US" sz="5400" b="1" cap="none" spc="50" dirty="0">
              <a:ln w="0"/>
              <a:effectLst>
                <a:innerShdw blurRad="63500" dist="50800" dir="13500000">
                  <a:srgbClr val="000000">
                    <a:alpha val="50000"/>
                  </a:srgbClr>
                </a:innerShdw>
              </a:effectLst>
            </a:endParaRPr>
          </a:p>
        </p:txBody>
      </p:sp>
      <p:sp>
        <p:nvSpPr>
          <p:cNvPr id="5" name="TextBox 4">
            <a:extLst>
              <a:ext uri="{FF2B5EF4-FFF2-40B4-BE49-F238E27FC236}">
                <a16:creationId xmlns:a16="http://schemas.microsoft.com/office/drawing/2014/main" id="{C1CD8F8F-3BC6-4BE0-B2A9-D3C68F416C1F}"/>
              </a:ext>
            </a:extLst>
          </p:cNvPr>
          <p:cNvSpPr txBox="1"/>
          <p:nvPr/>
        </p:nvSpPr>
        <p:spPr>
          <a:xfrm>
            <a:off x="1237463" y="5771526"/>
            <a:ext cx="9712291" cy="830997"/>
          </a:xfrm>
          <a:prstGeom prst="rect">
            <a:avLst/>
          </a:prstGeom>
          <a:noFill/>
        </p:spPr>
        <p:txBody>
          <a:bodyPr wrap="square" rtlCol="0">
            <a:spAutoFit/>
          </a:bodyPr>
          <a:lstStyle/>
          <a:p>
            <a:r>
              <a:rPr lang="en-GB" sz="1600" dirty="0"/>
              <a:t>Though the test has issues with the models intersecting, I chose this as a good way of filling the screen with different object using the same shader. Allowing me to test for a frame reasonable difference with the results of the shader.</a:t>
            </a:r>
          </a:p>
        </p:txBody>
      </p:sp>
      <p:pic>
        <p:nvPicPr>
          <p:cNvPr id="7" name="Picture 6">
            <a:extLst>
              <a:ext uri="{FF2B5EF4-FFF2-40B4-BE49-F238E27FC236}">
                <a16:creationId xmlns:a16="http://schemas.microsoft.com/office/drawing/2014/main" id="{6B56AEBB-254D-4384-8D71-FC391D76EB27}"/>
              </a:ext>
            </a:extLst>
          </p:cNvPr>
          <p:cNvPicPr>
            <a:picLocks noChangeAspect="1"/>
          </p:cNvPicPr>
          <p:nvPr/>
        </p:nvPicPr>
        <p:blipFill>
          <a:blip r:embed="rId3"/>
          <a:stretch>
            <a:fillRect/>
          </a:stretch>
        </p:blipFill>
        <p:spPr>
          <a:xfrm>
            <a:off x="6096000" y="1752217"/>
            <a:ext cx="5404001" cy="3353565"/>
          </a:xfrm>
          <a:prstGeom prst="rect">
            <a:avLst/>
          </a:prstGeom>
          <a:ln>
            <a:noFill/>
          </a:ln>
          <a:effectLst>
            <a:softEdge rad="112500"/>
          </a:effectLst>
        </p:spPr>
      </p:pic>
      <p:sp>
        <p:nvSpPr>
          <p:cNvPr id="8" name="TextBox 7">
            <a:extLst>
              <a:ext uri="{FF2B5EF4-FFF2-40B4-BE49-F238E27FC236}">
                <a16:creationId xmlns:a16="http://schemas.microsoft.com/office/drawing/2014/main" id="{140F1BB2-3306-4B7C-AC0B-B988137B50FC}"/>
              </a:ext>
            </a:extLst>
          </p:cNvPr>
          <p:cNvSpPr txBox="1"/>
          <p:nvPr/>
        </p:nvSpPr>
        <p:spPr>
          <a:xfrm>
            <a:off x="602666" y="1753390"/>
            <a:ext cx="5173183" cy="3323987"/>
          </a:xfrm>
          <a:prstGeom prst="rect">
            <a:avLst/>
          </a:prstGeom>
          <a:noFill/>
        </p:spPr>
        <p:txBody>
          <a:bodyPr wrap="square" rtlCol="0">
            <a:spAutoFit/>
          </a:bodyPr>
          <a:lstStyle/>
          <a:p>
            <a:r>
              <a:rPr lang="en-GB" sz="2400" dirty="0">
                <a:latin typeface="Agency FB" panose="020B0503020202020204" pitchFamily="34" charset="0"/>
              </a:rPr>
              <a:t>The Quantitative Test:</a:t>
            </a:r>
          </a:p>
          <a:p>
            <a:pPr lvl="1"/>
            <a:r>
              <a:rPr lang="en-GB" sz="1600" dirty="0">
                <a:solidFill>
                  <a:schemeClr val="tx1">
                    <a:lumMod val="75000"/>
                  </a:schemeClr>
                </a:solidFill>
              </a:rPr>
              <a:t>I will be analysing the differences across 3 shaders, this will consist specifying a number of lights - from 1 to 13 - in the scene, launching the application and averaging the frame data for each shader.</a:t>
            </a:r>
          </a:p>
          <a:p>
            <a:endParaRPr lang="en-GB" dirty="0"/>
          </a:p>
          <a:p>
            <a:r>
              <a:rPr lang="en-GB" sz="2400" dirty="0">
                <a:latin typeface="Agency FB" panose="020B0503020202020204" pitchFamily="34" charset="0"/>
              </a:rPr>
              <a:t>The shaders I will be testing will be:</a:t>
            </a:r>
          </a:p>
          <a:p>
            <a:pPr marL="742950" lvl="1" indent="-285750">
              <a:buFont typeface="Arial" panose="020B0604020202020204" pitchFamily="34" charset="0"/>
              <a:buChar char="•"/>
            </a:pPr>
            <a:r>
              <a:rPr lang="en-GB" sz="1600" dirty="0">
                <a:solidFill>
                  <a:schemeClr val="tx1">
                    <a:lumMod val="75000"/>
                  </a:schemeClr>
                </a:solidFill>
              </a:rPr>
              <a:t>A phong shader (Non PBR)</a:t>
            </a:r>
          </a:p>
          <a:p>
            <a:pPr marL="742950" lvl="1" indent="-285750">
              <a:buFont typeface="Arial" panose="020B0604020202020204" pitchFamily="34" charset="0"/>
              <a:buChar char="•"/>
            </a:pPr>
            <a:r>
              <a:rPr lang="en-GB" sz="1600" dirty="0">
                <a:solidFill>
                  <a:schemeClr val="tx1">
                    <a:lumMod val="75000"/>
                  </a:schemeClr>
                </a:solidFill>
              </a:rPr>
              <a:t>The LearnOpenGL PBR shader</a:t>
            </a:r>
          </a:p>
          <a:p>
            <a:pPr marL="742950" lvl="1" indent="-285750">
              <a:buFont typeface="Arial" panose="020B0604020202020204" pitchFamily="34" charset="0"/>
              <a:buChar char="•"/>
            </a:pPr>
            <a:r>
              <a:rPr lang="en-GB" sz="1600" dirty="0">
                <a:solidFill>
                  <a:schemeClr val="tx1">
                    <a:lumMod val="75000"/>
                  </a:schemeClr>
                </a:solidFill>
              </a:rPr>
              <a:t>A custom shader implementing the Torrance-Sparrow model for Specular Lighting, and the Oren-Nayar diffuse model.</a:t>
            </a:r>
          </a:p>
        </p:txBody>
      </p:sp>
    </p:spTree>
    <p:extLst>
      <p:ext uri="{BB962C8B-B14F-4D97-AF65-F5344CB8AC3E}">
        <p14:creationId xmlns:p14="http://schemas.microsoft.com/office/powerpoint/2010/main" val="30665330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1349</TotalTime>
  <Words>1864</Words>
  <Application>Microsoft Office PowerPoint</Application>
  <PresentationFormat>Widescreen</PresentationFormat>
  <Paragraphs>108</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Agency FB</vt:lpstr>
      <vt:lpstr>Arial</vt:lpstr>
      <vt:lpstr>Calibri</vt:lpstr>
      <vt:lpstr>Calisto MT</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Charlie Lloyd-Buckingham (s5109920)</dc:creator>
  <cp:lastModifiedBy>Charlie Lloyd-Buckingham (s5109920)</cp:lastModifiedBy>
  <cp:revision>33</cp:revision>
  <dcterms:created xsi:type="dcterms:W3CDTF">2021-12-15T12:26:30Z</dcterms:created>
  <dcterms:modified xsi:type="dcterms:W3CDTF">2021-12-16T19:09:32Z</dcterms:modified>
</cp:coreProperties>
</file>